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2" r:id="rId2"/>
    <p:sldId id="351" r:id="rId3"/>
    <p:sldId id="353" r:id="rId4"/>
    <p:sldId id="354" r:id="rId5"/>
    <p:sldId id="355" r:id="rId6"/>
    <p:sldId id="356" r:id="rId7"/>
    <p:sldId id="350" r:id="rId8"/>
    <p:sldId id="334" r:id="rId9"/>
    <p:sldId id="335" r:id="rId10"/>
    <p:sldId id="337" r:id="rId11"/>
    <p:sldId id="338" r:id="rId12"/>
    <p:sldId id="348" r:id="rId13"/>
    <p:sldId id="339" r:id="rId14"/>
    <p:sldId id="341" r:id="rId15"/>
    <p:sldId id="340" r:id="rId16"/>
    <p:sldId id="342" r:id="rId17"/>
    <p:sldId id="344" r:id="rId18"/>
    <p:sldId id="357" r:id="rId19"/>
    <p:sldId id="358" r:id="rId20"/>
    <p:sldId id="359" r:id="rId21"/>
    <p:sldId id="343" r:id="rId22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669C"/>
    <a:srgbClr val="AB528C"/>
    <a:srgbClr val="1FAF58"/>
    <a:srgbClr val="F9B73F"/>
    <a:srgbClr val="E961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92" y="6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513AFA-E727-4C65-AD14-95EE1E3AC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E6B606-A330-4103-BF33-D49C09706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2F85D8-82A3-4C6E-81E1-9B971B3CD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EAD-1B98-4ADB-BC52-47C7D878E451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2E7CC84-08A6-4369-ACA3-F4D6B67A9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29EAA4-40C4-49EC-9C3E-FFA2F794A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BFF8-33D3-46E7-855F-1C640FECA54E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18815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A0B7B0-AB09-4163-A4F8-ECBD01B3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076742-440D-46C2-9FFA-17A7BE0491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849A8A-0FDE-4F25-BC98-D40CDB126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EAD-1B98-4ADB-BC52-47C7D878E451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0C8E3D-0FD5-4C65-9118-E9409BF67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F6DBA7-59EF-4026-9E9B-73AB28E0F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BFF8-33D3-46E7-855F-1C640FECA54E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69371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17F9E9-B8B0-46AD-A51A-1988929DB8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6B7B9BF-A84A-40E0-8C65-7DD1A519E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0AFAD1-459E-43E6-9D1A-82A9962CA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EAD-1B98-4ADB-BC52-47C7D878E451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4F008-B191-44DF-BD80-202D69042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A2DDB9-EF81-40C2-BB9B-7AD61AB5F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BFF8-33D3-46E7-855F-1C640FECA54E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77136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E705F9-F1F8-4A62-8EB2-0FE043C30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A2E860-985C-43EE-A236-95E314C79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248907-833C-4875-A2CD-C0771F71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EAD-1B98-4ADB-BC52-47C7D878E451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675A23-A189-427C-B024-94FEA88DC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540FCC7-E9C6-464E-85D3-14F5E12FD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BFF8-33D3-46E7-855F-1C640FECA54E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44007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69C7D-FF19-4CE8-8F4C-9863C88A3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C96364B-2A6F-4218-8912-870D57B83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4D65A94-E426-4075-851C-51F8C1DF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EAD-1B98-4ADB-BC52-47C7D878E451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3C2FB8-5411-408E-A424-3A65A73FD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2A39F2-4D00-4D78-8947-AEAB0558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BFF8-33D3-46E7-855F-1C640FECA54E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58259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972D37-2592-4538-B5E2-C39C7CFE7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4B6790-7BA7-4BFE-98E6-9001025581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EE93C2-B6BB-4C6A-9565-2755F7EACF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B0C52-4470-4F4F-BB77-2EA1F060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EAD-1B98-4ADB-BC52-47C7D878E451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E2122D5-280B-4017-8F2F-736E978C6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2CB37D-C717-46F1-962D-80B8567B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BFF8-33D3-46E7-855F-1C640FECA54E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2060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369172-576D-4494-97FC-0BC5BB2C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6F5ECE6-DC08-4B95-BE98-14BA1A53D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79D967F-597C-4EF1-903C-0BF6885B34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E94D98B-5F2E-4C8C-A141-68F147B185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FBBC662-B4B2-469A-BD88-852CC110F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709BCBE-C855-4662-AE3F-A28B4617E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EAD-1B98-4ADB-BC52-47C7D878E451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94347AD-E462-423B-BD21-4444B1D57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246977C-C7CF-4BE3-A72A-1F3C82D1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BFF8-33D3-46E7-855F-1C640FECA54E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3467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0F239-EC85-4B89-A70A-5FB528B3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2661E5-D078-45F6-848F-9EFDA248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EAD-1B98-4ADB-BC52-47C7D878E451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8A6710-F872-4D71-8E57-BF383A8B6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B1C052-20FA-4FC5-BAD0-0559DDFBE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BFF8-33D3-46E7-855F-1C640FECA54E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62354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8A10010-14E8-4416-BFB2-E465E2288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EAD-1B98-4ADB-BC52-47C7D878E451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936F5A6-2311-40CF-A1DF-0EFAFEABE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2E5518-016C-48F8-8DCD-9186B685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BFF8-33D3-46E7-855F-1C640FECA54E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234236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D1143A-185B-4C2E-A08C-C94F970D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07F4F0-EAA5-4377-B47E-51BC0E7B1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AF70770-2502-4D5E-A98A-F7B9E094A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DA0700-84A4-4533-AD9E-E8C3252AB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EAD-1B98-4ADB-BC52-47C7D878E451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D8367E-AA48-4314-9C31-6564D426A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B0A43EB-D6B5-4872-B5F3-F7275EAF1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BFF8-33D3-46E7-855F-1C640FECA54E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603152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75F996-9894-41C8-A127-398A73212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B0B3245-ED3C-42A1-B04E-539F718E2D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80E40F-6808-4255-AFF0-BE2DC57563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68C582-707D-4EEA-9CB9-6508E68AD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0AEAD-1B98-4ADB-BC52-47C7D878E451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A423628-C967-4450-ABE6-F6F7B379E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A510D7-280D-4C6B-AEF3-D0102E7C2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CBFF8-33D3-46E7-855F-1C640FECA54E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493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9235DC-6895-4C5D-82AA-F59F4A725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B1D04CC-B0BE-4D3A-B30B-BC3290A20A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235124-3D2B-4E2B-9AAA-F98C97AD74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0AEAD-1B98-4ADB-BC52-47C7D878E451}" type="datetimeFigureOut">
              <a:rPr lang="es-GT" smtClean="0"/>
              <a:t>23/09/2021</a:t>
            </a:fld>
            <a:endParaRPr lang="es-GT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1B4737-EDA0-4F4A-BE6C-1C6215C66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2D1C61-5489-4423-92C7-CE9F21EB08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CBFF8-33D3-46E7-855F-1C640FECA54E}" type="slidenum">
              <a:rPr lang="es-GT" smtClean="0"/>
              <a:t>‹#›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648528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10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12" Type="http://schemas.openxmlformats.org/officeDocument/2006/relationships/image" Target="../media/image2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28.jpg"/><Relationship Id="rId5" Type="http://schemas.openxmlformats.org/officeDocument/2006/relationships/image" Target="../media/image3.png"/><Relationship Id="rId10" Type="http://schemas.openxmlformats.org/officeDocument/2006/relationships/image" Target="../media/image27.jpg"/><Relationship Id="rId4" Type="http://schemas.openxmlformats.org/officeDocument/2006/relationships/image" Target="../media/image2.png"/><Relationship Id="rId9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79C9DD9F-A113-45FC-B7B1-236768576BB0}"/>
              </a:ext>
            </a:extLst>
          </p:cNvPr>
          <p:cNvGrpSpPr/>
          <p:nvPr/>
        </p:nvGrpSpPr>
        <p:grpSpPr>
          <a:xfrm>
            <a:off x="571964" y="180634"/>
            <a:ext cx="11340721" cy="6316875"/>
            <a:chOff x="532831" y="214342"/>
            <a:chExt cx="11340721" cy="6316875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F379E8C-ACC6-4855-9AA1-D8854EDE12E0}"/>
                </a:ext>
              </a:extLst>
            </p:cNvPr>
            <p:cNvGrpSpPr/>
            <p:nvPr/>
          </p:nvGrpSpPr>
          <p:grpSpPr>
            <a:xfrm>
              <a:off x="532831" y="214342"/>
              <a:ext cx="11340721" cy="6316875"/>
              <a:chOff x="532831" y="214342"/>
              <a:chExt cx="11340721" cy="6316875"/>
            </a:xfrm>
          </p:grpSpPr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4EDB9B0C-C643-411E-B345-404B3FD04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31" y="5761003"/>
                <a:ext cx="11340721" cy="734749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4" descr="A picture containing arrow&#10;&#10;Description automatically generated">
                <a:extLst>
                  <a:ext uri="{FF2B5EF4-FFF2-40B4-BE49-F238E27FC236}">
                    <a16:creationId xmlns:a16="http://schemas.microsoft.com/office/drawing/2014/main" id="{B8C6DE28-BDF0-4C83-9AEC-28F0468B4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475" y="214342"/>
                <a:ext cx="3414077" cy="1432408"/>
              </a:xfrm>
              <a:prstGeom prst="rect">
                <a:avLst/>
              </a:prstGeom>
            </p:spPr>
          </p:pic>
          <p:pic>
            <p:nvPicPr>
              <p:cNvPr id="26" name="Picture 1" descr="A picture containing window, building&#10;&#10;Description automatically generated">
                <a:extLst>
                  <a:ext uri="{FF2B5EF4-FFF2-40B4-BE49-F238E27FC236}">
                    <a16:creationId xmlns:a16="http://schemas.microsoft.com/office/drawing/2014/main" id="{6B524B6C-0E91-471E-980F-03F50A24A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812" y="6057295"/>
                <a:ext cx="2533453" cy="338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Text, logo&#10;&#10;Description automatically generated">
                <a:extLst>
                  <a:ext uri="{FF2B5EF4-FFF2-40B4-BE49-F238E27FC236}">
                    <a16:creationId xmlns:a16="http://schemas.microsoft.com/office/drawing/2014/main" id="{AD7A91F8-0BA5-4131-91B5-D5DF46488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9251" y="6022447"/>
                <a:ext cx="1054100" cy="407988"/>
              </a:xfrm>
              <a:prstGeom prst="rect">
                <a:avLst/>
              </a:prstGeom>
              <a:solidFill>
                <a:srgbClr val="000000"/>
              </a:solidFill>
            </p:spPr>
          </p:pic>
          <p:pic>
            <p:nvPicPr>
              <p:cNvPr id="28" name="Picture 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AD62BE3-3E8D-4C64-9273-8D30C5FCC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866" y="6030386"/>
                <a:ext cx="870055" cy="44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Graphical user interface, text&#10;&#10;Description automatically generated with medium confidence">
                <a:extLst>
                  <a:ext uri="{FF2B5EF4-FFF2-40B4-BE49-F238E27FC236}">
                    <a16:creationId xmlns:a16="http://schemas.microsoft.com/office/drawing/2014/main" id="{14A90999-EE6E-478C-A449-A811D509E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195" y="5962227"/>
                <a:ext cx="1458615" cy="568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DCB974CD-E529-4AC6-8F70-6DA11218F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492" y="5707642"/>
                <a:ext cx="219603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Principal Partner 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D17BF514-8E43-4BD8-9B53-E357ACFEE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199" y="5703492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Legal advisor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BF5DD000-97EE-4368-ACA4-DF051F84D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9512" y="5700496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Implementation Partners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89919253-844D-4135-867E-DD3C1FA7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098" y="6002136"/>
                <a:ext cx="39067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Lagos, Nigeria,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28 September 2021 </a:t>
                </a:r>
              </a:p>
            </p:txBody>
          </p:sp>
        </p:grp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BDD60E1-9CE5-407B-BED8-7052BEC122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625" y="1851386"/>
            <a:ext cx="10925661" cy="2660572"/>
          </a:xfrm>
          <a:prstGeom prst="rect">
            <a:avLst/>
          </a:prstGeom>
        </p:spPr>
      </p:pic>
      <p:pic>
        <p:nvPicPr>
          <p:cNvPr id="9" name="Picture 8" descr="Logo, company name&#10;&#10;Description automatically generated">
            <a:extLst>
              <a:ext uri="{FF2B5EF4-FFF2-40B4-BE49-F238E27FC236}">
                <a16:creationId xmlns:a16="http://schemas.microsoft.com/office/drawing/2014/main" id="{B5E1DF4A-A9D3-46B4-BE38-50613253B8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36" y="6016025"/>
            <a:ext cx="1262720" cy="393977"/>
          </a:xfrm>
          <a:prstGeom prst="rect">
            <a:avLst/>
          </a:prstGeom>
        </p:spPr>
      </p:pic>
      <p:sp>
        <p:nvSpPr>
          <p:cNvPr id="22" name="Rectangle 5">
            <a:extLst>
              <a:ext uri="{FF2B5EF4-FFF2-40B4-BE49-F238E27FC236}">
                <a16:creationId xmlns:a16="http://schemas.microsoft.com/office/drawing/2014/main" id="{AD2C8253-4D77-47F2-8C2C-3222A5F94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645" y="5653959"/>
            <a:ext cx="195344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GT" sz="11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Session supported by</a:t>
            </a:r>
            <a:endParaRPr kumimoji="0" lang="es-GT" altLang="es-GT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2096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EDB9B0C-C643-411E-B345-404B3FD04AAD}"/>
              </a:ext>
            </a:extLst>
          </p:cNvPr>
          <p:cNvSpPr txBox="1">
            <a:spLocks/>
          </p:cNvSpPr>
          <p:nvPr/>
        </p:nvSpPr>
        <p:spPr>
          <a:xfrm>
            <a:off x="532831" y="5761003"/>
            <a:ext cx="11340721" cy="734749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BE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918A32-B13E-44AD-87E5-EF14166615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48DD7EAF-92B8-4D22-8BD8-B6FCFBFC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Picture 4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B8C6DE28-BDF0-4C83-9AEC-28F0468B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178" y="482531"/>
              <a:ext cx="3367858" cy="1413017"/>
            </a:xfrm>
            <a:prstGeom prst="rect">
              <a:avLst/>
            </a:prstGeom>
          </p:spPr>
        </p:pic>
        <p:pic>
          <p:nvPicPr>
            <p:cNvPr id="26" name="Picture 1" descr="A picture containing window, building&#10;&#10;Description automatically generated">
              <a:extLst>
                <a:ext uri="{FF2B5EF4-FFF2-40B4-BE49-F238E27FC236}">
                  <a16:creationId xmlns:a16="http://schemas.microsoft.com/office/drawing/2014/main" id="{6B524B6C-0E91-471E-980F-03F50A24A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12" y="6057295"/>
              <a:ext cx="2533453" cy="3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AD7A91F8-0BA5-4131-91B5-D5DF46488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251" y="6022447"/>
              <a:ext cx="1054100" cy="407988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28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AD62BE3-3E8D-4C64-9273-8D30C5FC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66" y="6030386"/>
              <a:ext cx="870055" cy="446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14A90999-EE6E-478C-A449-A811D509E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95" y="5962227"/>
              <a:ext cx="1458615" cy="56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DCB974CD-E529-4AC6-8F70-6DA11218F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92" y="5707642"/>
              <a:ext cx="219603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Principal Partner</a:t>
              </a: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 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D17BF514-8E43-4BD8-9B53-E357ACFE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199" y="5703492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Legal advisor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BF5DD000-97EE-4368-ACA4-DF051F84D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512" y="5700496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Implementation Partners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89919253-844D-4135-867E-DD3C1FA7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1098" y="6002136"/>
              <a:ext cx="39067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Lagos, Nigeria,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28 September 2021 </a:t>
              </a: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A4AC76D7-7385-4DBD-AD2B-C2D9980FA493}"/>
              </a:ext>
            </a:extLst>
          </p:cNvPr>
          <p:cNvSpPr txBox="1">
            <a:spLocks/>
          </p:cNvSpPr>
          <p:nvPr/>
        </p:nvSpPr>
        <p:spPr>
          <a:xfrm>
            <a:off x="634492" y="362217"/>
            <a:ext cx="11566805" cy="1413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Pineapple leather</a:t>
            </a:r>
          </a:p>
          <a:p>
            <a:pPr marL="0" indent="0">
              <a:buNone/>
            </a:pPr>
            <a:r>
              <a:rPr lang="es-GT" sz="2400" b="1" dirty="0">
                <a:solidFill>
                  <a:srgbClr val="F9B73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TYEGRO CI</a:t>
            </a:r>
            <a:endParaRPr lang="en-BE" sz="2400" b="1" dirty="0">
              <a:solidFill>
                <a:srgbClr val="F9B73F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1DDB827-DE79-498C-A966-BA4C7A1BE0D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54" r="14868"/>
          <a:stretch/>
        </p:blipFill>
        <p:spPr>
          <a:xfrm>
            <a:off x="6096000" y="2368648"/>
            <a:ext cx="5215467" cy="304800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F3B75FA9-A1D1-4DEA-9847-3AF43CECDF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065" y="3150387"/>
            <a:ext cx="3543360" cy="2339171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6EAB38E-70ED-4345-BFD1-AF95041862C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643" y="1078788"/>
            <a:ext cx="2868242" cy="2868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360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EDB9B0C-C643-411E-B345-404B3FD04AAD}"/>
              </a:ext>
            </a:extLst>
          </p:cNvPr>
          <p:cNvSpPr txBox="1">
            <a:spLocks/>
          </p:cNvSpPr>
          <p:nvPr/>
        </p:nvSpPr>
        <p:spPr>
          <a:xfrm>
            <a:off x="532831" y="5761003"/>
            <a:ext cx="11340721" cy="734749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BE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918A32-B13E-44AD-87E5-EF14166615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48DD7EAF-92B8-4D22-8BD8-B6FCFBFC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Picture 4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B8C6DE28-BDF0-4C83-9AEC-28F0468B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178" y="482531"/>
              <a:ext cx="3367858" cy="1413017"/>
            </a:xfrm>
            <a:prstGeom prst="rect">
              <a:avLst/>
            </a:prstGeom>
          </p:spPr>
        </p:pic>
        <p:pic>
          <p:nvPicPr>
            <p:cNvPr id="26" name="Picture 1" descr="A picture containing window, building&#10;&#10;Description automatically generated">
              <a:extLst>
                <a:ext uri="{FF2B5EF4-FFF2-40B4-BE49-F238E27FC236}">
                  <a16:creationId xmlns:a16="http://schemas.microsoft.com/office/drawing/2014/main" id="{6B524B6C-0E91-471E-980F-03F50A24A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12" y="6057295"/>
              <a:ext cx="2533453" cy="3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AD7A91F8-0BA5-4131-91B5-D5DF46488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251" y="6022447"/>
              <a:ext cx="1054100" cy="407988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28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AD62BE3-3E8D-4C64-9273-8D30C5FC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66" y="6030386"/>
              <a:ext cx="870055" cy="446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14A90999-EE6E-478C-A449-A811D509E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95" y="5962227"/>
              <a:ext cx="1458615" cy="56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DCB974CD-E529-4AC6-8F70-6DA11218F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92" y="5707642"/>
              <a:ext cx="219603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Principal Partner</a:t>
              </a: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 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D17BF514-8E43-4BD8-9B53-E357ACFE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199" y="5703492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Legal advisor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BF5DD000-97EE-4368-ACA4-DF051F84D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512" y="5700496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Implementation Partners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89919253-844D-4135-867E-DD3C1FA7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1098" y="6002136"/>
              <a:ext cx="39067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Lagos, Nigeria,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28 September 2021 </a:t>
              </a: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9" name="Picture 2">
            <a:extLst>
              <a:ext uri="{FF2B5EF4-FFF2-40B4-BE49-F238E27FC236}">
                <a16:creationId xmlns:a16="http://schemas.microsoft.com/office/drawing/2014/main" id="{775D37AD-63B9-488E-80A3-8C9CB4EB5E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89851" y="-7146"/>
            <a:ext cx="4508869" cy="5607476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C87BE3EC-0E2F-4FB1-9041-18A9977D6E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83230" y="2444363"/>
            <a:ext cx="2103302" cy="13839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F1883F-7698-49B4-8B6E-7CFCBF4E0D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52178" y="4403909"/>
            <a:ext cx="2998476" cy="138391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E448E3B5-78B5-4F4D-916E-2138DF3988A0}"/>
              </a:ext>
            </a:extLst>
          </p:cNvPr>
          <p:cNvSpPr/>
          <p:nvPr/>
        </p:nvSpPr>
        <p:spPr>
          <a:xfrm>
            <a:off x="1384383" y="3648297"/>
            <a:ext cx="1068149" cy="43697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6A140420-B940-4030-9CE2-979DBF55F788}"/>
              </a:ext>
            </a:extLst>
          </p:cNvPr>
          <p:cNvSpPr/>
          <p:nvPr/>
        </p:nvSpPr>
        <p:spPr>
          <a:xfrm>
            <a:off x="1384383" y="4946462"/>
            <a:ext cx="1068149" cy="436970"/>
          </a:xfrm>
          <a:prstGeom prst="rightArrow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31862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EDB9B0C-C643-411E-B345-404B3FD04AAD}"/>
              </a:ext>
            </a:extLst>
          </p:cNvPr>
          <p:cNvSpPr txBox="1">
            <a:spLocks/>
          </p:cNvSpPr>
          <p:nvPr/>
        </p:nvSpPr>
        <p:spPr>
          <a:xfrm>
            <a:off x="532831" y="5761003"/>
            <a:ext cx="11340721" cy="734749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BE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918A32-B13E-44AD-87E5-EF14166615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48DD7EAF-92B8-4D22-8BD8-B6FCFBFC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Picture 4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B8C6DE28-BDF0-4C83-9AEC-28F0468B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178" y="482531"/>
              <a:ext cx="3367858" cy="1413017"/>
            </a:xfrm>
            <a:prstGeom prst="rect">
              <a:avLst/>
            </a:prstGeom>
          </p:spPr>
        </p:pic>
        <p:pic>
          <p:nvPicPr>
            <p:cNvPr id="26" name="Picture 1" descr="A picture containing window, building&#10;&#10;Description automatically generated">
              <a:extLst>
                <a:ext uri="{FF2B5EF4-FFF2-40B4-BE49-F238E27FC236}">
                  <a16:creationId xmlns:a16="http://schemas.microsoft.com/office/drawing/2014/main" id="{6B524B6C-0E91-471E-980F-03F50A24A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12" y="6057295"/>
              <a:ext cx="2533453" cy="3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AD7A91F8-0BA5-4131-91B5-D5DF46488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251" y="6022447"/>
              <a:ext cx="1054100" cy="407988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28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AD62BE3-3E8D-4C64-9273-8D30C5FC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66" y="6030386"/>
              <a:ext cx="870055" cy="446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14A90999-EE6E-478C-A449-A811D509E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95" y="5962227"/>
              <a:ext cx="1458615" cy="56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DCB974CD-E529-4AC6-8F70-6DA11218F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92" y="5707642"/>
              <a:ext cx="219603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G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Principal Partner </a:t>
              </a:r>
              <a:endParaRPr kumimoji="0" lang="es-GT" altLang="es-G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D17BF514-8E43-4BD8-9B53-E357ACFE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199" y="5703492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G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Legal advisor</a:t>
              </a:r>
              <a:endParaRPr kumimoji="0" lang="es-GT" altLang="es-G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BF5DD000-97EE-4368-ACA4-DF051F84D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512" y="5700496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GT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Implementation Partners</a:t>
              </a:r>
              <a:endParaRPr kumimoji="0" lang="es-GT" altLang="es-GT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+mn-cs"/>
              </a:endParaRP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89919253-844D-4135-867E-DD3C1FA7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1098" y="6002136"/>
              <a:ext cx="39067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G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Lagos, Nigeria,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G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28 September 2021 </a:t>
              </a: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DB18E65-7FC0-4BA3-8269-8E7A1F518E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6757" y="-28978"/>
            <a:ext cx="6570520" cy="23925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B5C3C67-20C1-4454-AC39-EDFE5080FD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4559" y="2700127"/>
            <a:ext cx="6295477" cy="308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507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EDB9B0C-C643-411E-B345-404B3FD04AAD}"/>
              </a:ext>
            </a:extLst>
          </p:cNvPr>
          <p:cNvSpPr txBox="1">
            <a:spLocks/>
          </p:cNvSpPr>
          <p:nvPr/>
        </p:nvSpPr>
        <p:spPr>
          <a:xfrm>
            <a:off x="532831" y="5761003"/>
            <a:ext cx="11340721" cy="734749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BE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918A32-B13E-44AD-87E5-EF14166615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48DD7EAF-92B8-4D22-8BD8-B6FCFBFC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Picture 4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B8C6DE28-BDF0-4C83-9AEC-28F0468B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178" y="482531"/>
              <a:ext cx="3367858" cy="1413017"/>
            </a:xfrm>
            <a:prstGeom prst="rect">
              <a:avLst/>
            </a:prstGeom>
          </p:spPr>
        </p:pic>
        <p:pic>
          <p:nvPicPr>
            <p:cNvPr id="26" name="Picture 1" descr="A picture containing window, building&#10;&#10;Description automatically generated">
              <a:extLst>
                <a:ext uri="{FF2B5EF4-FFF2-40B4-BE49-F238E27FC236}">
                  <a16:creationId xmlns:a16="http://schemas.microsoft.com/office/drawing/2014/main" id="{6B524B6C-0E91-471E-980F-03F50A24A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12" y="6057295"/>
              <a:ext cx="2533453" cy="3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AD7A91F8-0BA5-4131-91B5-D5DF46488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251" y="6022447"/>
              <a:ext cx="1054100" cy="407988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28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AD62BE3-3E8D-4C64-9273-8D30C5FC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66" y="6030386"/>
              <a:ext cx="870055" cy="446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14A90999-EE6E-478C-A449-A811D509E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95" y="5962227"/>
              <a:ext cx="1458615" cy="56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DCB974CD-E529-4AC6-8F70-6DA11218F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92" y="5707642"/>
              <a:ext cx="219603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Principal Partner</a:t>
              </a: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 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D17BF514-8E43-4BD8-9B53-E357ACFE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199" y="5703492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Legal advisor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BF5DD000-97EE-4368-ACA4-DF051F84D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512" y="5700496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Implementation Partners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89919253-844D-4135-867E-DD3C1FA7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1098" y="6002136"/>
              <a:ext cx="39067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Lagos, Nigeria,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28 September 2021 </a:t>
              </a: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7E7D1F77-022C-4509-9078-10B313EAE9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4841" y="531069"/>
            <a:ext cx="7247197" cy="4709346"/>
          </a:xfrm>
          <a:prstGeom prst="rect">
            <a:avLst/>
          </a:prstGeom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527DDA93-8B53-4BF1-A27B-706FDD417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7770" y="2601919"/>
            <a:ext cx="4503081" cy="253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68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EDB9B0C-C643-411E-B345-404B3FD04AAD}"/>
              </a:ext>
            </a:extLst>
          </p:cNvPr>
          <p:cNvSpPr txBox="1">
            <a:spLocks/>
          </p:cNvSpPr>
          <p:nvPr/>
        </p:nvSpPr>
        <p:spPr>
          <a:xfrm>
            <a:off x="532831" y="5761003"/>
            <a:ext cx="11340721" cy="734749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BE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918A32-B13E-44AD-87E5-EF14166615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48DD7EAF-92B8-4D22-8BD8-B6FCFBFC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Picture 4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B8C6DE28-BDF0-4C83-9AEC-28F0468B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178" y="482531"/>
              <a:ext cx="3367858" cy="1413017"/>
            </a:xfrm>
            <a:prstGeom prst="rect">
              <a:avLst/>
            </a:prstGeom>
          </p:spPr>
        </p:pic>
        <p:pic>
          <p:nvPicPr>
            <p:cNvPr id="26" name="Picture 1" descr="A picture containing window, building&#10;&#10;Description automatically generated">
              <a:extLst>
                <a:ext uri="{FF2B5EF4-FFF2-40B4-BE49-F238E27FC236}">
                  <a16:creationId xmlns:a16="http://schemas.microsoft.com/office/drawing/2014/main" id="{6B524B6C-0E91-471E-980F-03F50A24A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12" y="6057295"/>
              <a:ext cx="2533453" cy="3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AD7A91F8-0BA5-4131-91B5-D5DF46488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251" y="6022447"/>
              <a:ext cx="1054100" cy="407988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28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AD62BE3-3E8D-4C64-9273-8D30C5FC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66" y="6030386"/>
              <a:ext cx="870055" cy="446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14A90999-EE6E-478C-A449-A811D509E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95" y="5962227"/>
              <a:ext cx="1458615" cy="56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DCB974CD-E529-4AC6-8F70-6DA11218F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92" y="5707642"/>
              <a:ext cx="219603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Principal Partner</a:t>
              </a: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 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D17BF514-8E43-4BD8-9B53-E357ACFE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199" y="5703492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Legal advisor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BF5DD000-97EE-4368-ACA4-DF051F84D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512" y="5700496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Implementation Partners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89919253-844D-4135-867E-DD3C1FA7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1098" y="6002136"/>
              <a:ext cx="39067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Lagos, Nigeria,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28 September 2021 </a:t>
              </a: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A4AC76D7-7385-4DBD-AD2B-C2D9980FA493}"/>
              </a:ext>
            </a:extLst>
          </p:cNvPr>
          <p:cNvSpPr txBox="1">
            <a:spLocks/>
          </p:cNvSpPr>
          <p:nvPr/>
        </p:nvSpPr>
        <p:spPr>
          <a:xfrm>
            <a:off x="8373463" y="2363188"/>
            <a:ext cx="3246573" cy="2599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Circular Economy in construction: </a:t>
            </a:r>
          </a:p>
          <a:p>
            <a:pPr marL="0" indent="0">
              <a:buNone/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local materials, modular components &amp; more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78549-F3DF-4088-B1A2-FAACBA24EFA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905"/>
          <a:stretch/>
        </p:blipFill>
        <p:spPr>
          <a:xfrm>
            <a:off x="135607" y="362249"/>
            <a:ext cx="8005224" cy="482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7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EDB9B0C-C643-411E-B345-404B3FD04AAD}"/>
              </a:ext>
            </a:extLst>
          </p:cNvPr>
          <p:cNvSpPr txBox="1">
            <a:spLocks/>
          </p:cNvSpPr>
          <p:nvPr/>
        </p:nvSpPr>
        <p:spPr>
          <a:xfrm>
            <a:off x="532831" y="5761003"/>
            <a:ext cx="11340721" cy="734749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BE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918A32-B13E-44AD-87E5-EF14166615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48DD7EAF-92B8-4D22-8BD8-B6FCFBFC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Picture 4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B8C6DE28-BDF0-4C83-9AEC-28F0468B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178" y="482531"/>
              <a:ext cx="3367858" cy="1413017"/>
            </a:xfrm>
            <a:prstGeom prst="rect">
              <a:avLst/>
            </a:prstGeom>
          </p:spPr>
        </p:pic>
        <p:pic>
          <p:nvPicPr>
            <p:cNvPr id="26" name="Picture 1" descr="A picture containing window, building&#10;&#10;Description automatically generated">
              <a:extLst>
                <a:ext uri="{FF2B5EF4-FFF2-40B4-BE49-F238E27FC236}">
                  <a16:creationId xmlns:a16="http://schemas.microsoft.com/office/drawing/2014/main" id="{6B524B6C-0E91-471E-980F-03F50A24A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12" y="6057295"/>
              <a:ext cx="2533453" cy="3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AD7A91F8-0BA5-4131-91B5-D5DF46488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251" y="6022447"/>
              <a:ext cx="1054100" cy="407988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28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AD62BE3-3E8D-4C64-9273-8D30C5FC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66" y="6030386"/>
              <a:ext cx="870055" cy="446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14A90999-EE6E-478C-A449-A811D509E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95" y="5962227"/>
              <a:ext cx="1458615" cy="56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DCB974CD-E529-4AC6-8F70-6DA11218F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92" y="5707642"/>
              <a:ext cx="219603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Principal Partner</a:t>
              </a: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 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D17BF514-8E43-4BD8-9B53-E357ACFE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199" y="5703492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Legal advisor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BF5DD000-97EE-4368-ACA4-DF051F84D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512" y="5700496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Implementation Partners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89919253-844D-4135-867E-DD3C1FA7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1098" y="6002136"/>
              <a:ext cx="39067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Lagos, Nigeria,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28 September 2021 </a:t>
              </a: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A4AC76D7-7385-4DBD-AD2B-C2D9980FA493}"/>
              </a:ext>
            </a:extLst>
          </p:cNvPr>
          <p:cNvSpPr txBox="1">
            <a:spLocks/>
          </p:cNvSpPr>
          <p:nvPr/>
        </p:nvSpPr>
        <p:spPr>
          <a:xfrm>
            <a:off x="634492" y="612900"/>
            <a:ext cx="11566805" cy="1413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Circular Economy in construction: </a:t>
            </a:r>
          </a:p>
          <a:p>
            <a:pPr marL="0" indent="0">
              <a:buNone/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local materials, modular components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D7669C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+mj-cs"/>
              </a:rPr>
              <a:t>Straw Bale school in Malawi by Nudes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7678549-F3DF-4088-B1A2-FAACBA24EFA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73552" y="-4499703"/>
            <a:ext cx="6922074" cy="4252998"/>
          </a:xfrm>
          <a:prstGeom prst="rect">
            <a:avLst/>
          </a:prstGeom>
        </p:spPr>
      </p:pic>
      <p:pic>
        <p:nvPicPr>
          <p:cNvPr id="12" name="Imagen 11" descr="Banca de madera&#10;&#10;Descripción generada automáticamente con confianza baja">
            <a:extLst>
              <a:ext uri="{FF2B5EF4-FFF2-40B4-BE49-F238E27FC236}">
                <a16:creationId xmlns:a16="http://schemas.microsoft.com/office/drawing/2014/main" id="{05157ABB-D304-4A1D-9C4B-C1D6F66639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54" y="2356360"/>
            <a:ext cx="2743912" cy="2743912"/>
          </a:xfrm>
          <a:prstGeom prst="rect">
            <a:avLst/>
          </a:prstGeom>
        </p:spPr>
      </p:pic>
      <p:pic>
        <p:nvPicPr>
          <p:cNvPr id="9" name="Imagen 8" descr="Imagen que contiene vivo, agua, cama, cuarto&#10;&#10;Descripción generada automáticamente">
            <a:extLst>
              <a:ext uri="{FF2B5EF4-FFF2-40B4-BE49-F238E27FC236}">
                <a16:creationId xmlns:a16="http://schemas.microsoft.com/office/drawing/2014/main" id="{BC054E30-F4CE-427C-8ED6-C967F4AA5B7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12" y="2508837"/>
            <a:ext cx="4159332" cy="2900441"/>
          </a:xfrm>
          <a:prstGeom prst="rect">
            <a:avLst/>
          </a:prstGeom>
        </p:spPr>
      </p:pic>
      <p:pic>
        <p:nvPicPr>
          <p:cNvPr id="14" name="Imagen 13" descr="Imagen que contiene interior, tabla, cuarto, silla&#10;&#10;Descripción generada automáticamente">
            <a:extLst>
              <a:ext uri="{FF2B5EF4-FFF2-40B4-BE49-F238E27FC236}">
                <a16:creationId xmlns:a16="http://schemas.microsoft.com/office/drawing/2014/main" id="{30AD16BA-7D3F-48C2-B274-8FF20039419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012" y="2641736"/>
            <a:ext cx="2849134" cy="2849134"/>
          </a:xfrm>
          <a:prstGeom prst="rect">
            <a:avLst/>
          </a:prstGeom>
        </p:spPr>
      </p:pic>
      <p:pic>
        <p:nvPicPr>
          <p:cNvPr id="5" name="Imagen 4" descr="Imagen que contiene interior, edificio, pequeño, juguete&#10;&#10;Descripción generada automáticamente">
            <a:extLst>
              <a:ext uri="{FF2B5EF4-FFF2-40B4-BE49-F238E27FC236}">
                <a16:creationId xmlns:a16="http://schemas.microsoft.com/office/drawing/2014/main" id="{2232BB89-6916-44D3-AB46-819C1E68A5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72" y="1629024"/>
            <a:ext cx="2672418" cy="267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6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EDB9B0C-C643-411E-B345-404B3FD04AAD}"/>
              </a:ext>
            </a:extLst>
          </p:cNvPr>
          <p:cNvSpPr txBox="1">
            <a:spLocks/>
          </p:cNvSpPr>
          <p:nvPr/>
        </p:nvSpPr>
        <p:spPr>
          <a:xfrm>
            <a:off x="532831" y="5761003"/>
            <a:ext cx="11340721" cy="734749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BE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918A32-B13E-44AD-87E5-EF14166615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48DD7EAF-92B8-4D22-8BD8-B6FCFBFC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Picture 4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B8C6DE28-BDF0-4C83-9AEC-28F0468B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178" y="482531"/>
              <a:ext cx="3367858" cy="1413017"/>
            </a:xfrm>
            <a:prstGeom prst="rect">
              <a:avLst/>
            </a:prstGeom>
          </p:spPr>
        </p:pic>
        <p:pic>
          <p:nvPicPr>
            <p:cNvPr id="26" name="Picture 1" descr="A picture containing window, building&#10;&#10;Description automatically generated">
              <a:extLst>
                <a:ext uri="{FF2B5EF4-FFF2-40B4-BE49-F238E27FC236}">
                  <a16:creationId xmlns:a16="http://schemas.microsoft.com/office/drawing/2014/main" id="{6B524B6C-0E91-471E-980F-03F50A24A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12" y="6057295"/>
              <a:ext cx="2533453" cy="3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AD7A91F8-0BA5-4131-91B5-D5DF46488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251" y="6022447"/>
              <a:ext cx="1054100" cy="407988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28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AD62BE3-3E8D-4C64-9273-8D30C5FC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66" y="6030386"/>
              <a:ext cx="870055" cy="446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14A90999-EE6E-478C-A449-A811D509E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95" y="5962227"/>
              <a:ext cx="1458615" cy="56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DCB974CD-E529-4AC6-8F70-6DA11218F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92" y="5707642"/>
              <a:ext cx="219603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Principal Partner</a:t>
              </a: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 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D17BF514-8E43-4BD8-9B53-E357ACFE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199" y="5703492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Legal advisor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BF5DD000-97EE-4368-ACA4-DF051F84D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512" y="5700496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Implementation Partners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89919253-844D-4135-867E-DD3C1FA7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1098" y="6002136"/>
              <a:ext cx="39067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Lagos, Nigeria,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28 September 2021 </a:t>
              </a: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A4AC76D7-7385-4DBD-AD2B-C2D9980FA493}"/>
              </a:ext>
            </a:extLst>
          </p:cNvPr>
          <p:cNvSpPr txBox="1">
            <a:spLocks/>
          </p:cNvSpPr>
          <p:nvPr/>
        </p:nvSpPr>
        <p:spPr>
          <a:xfrm>
            <a:off x="634492" y="882836"/>
            <a:ext cx="11566805" cy="4731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Industrial symbiosis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7C3A0F33-25B7-4731-9BBD-836B99DA4F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91" y="1330556"/>
            <a:ext cx="1934221" cy="2911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id="{59D17A09-5587-4905-9067-D28EF5409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866" y="1631263"/>
            <a:ext cx="57150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id="{873C67F8-0AB7-4377-A51A-B8916D127200}"/>
              </a:ext>
            </a:extLst>
          </p:cNvPr>
          <p:cNvSpPr txBox="1">
            <a:spLocks/>
          </p:cNvSpPr>
          <p:nvPr/>
        </p:nvSpPr>
        <p:spPr>
          <a:xfrm>
            <a:off x="8348870" y="2541814"/>
            <a:ext cx="3271166" cy="2759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… is when one industry’s or company’s waste is another company’s r</a:t>
            </a:r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esource …</a:t>
            </a:r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5138605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EDB9B0C-C643-411E-B345-404B3FD04AAD}"/>
              </a:ext>
            </a:extLst>
          </p:cNvPr>
          <p:cNvSpPr txBox="1">
            <a:spLocks/>
          </p:cNvSpPr>
          <p:nvPr/>
        </p:nvSpPr>
        <p:spPr>
          <a:xfrm>
            <a:off x="532831" y="5761003"/>
            <a:ext cx="11340721" cy="734749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BE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918A32-B13E-44AD-87E5-EF14166615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48DD7EAF-92B8-4D22-8BD8-B6FCFBFC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Picture 4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B8C6DE28-BDF0-4C83-9AEC-28F0468B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178" y="482531"/>
              <a:ext cx="3367858" cy="1413017"/>
            </a:xfrm>
            <a:prstGeom prst="rect">
              <a:avLst/>
            </a:prstGeom>
          </p:spPr>
        </p:pic>
        <p:pic>
          <p:nvPicPr>
            <p:cNvPr id="26" name="Picture 1" descr="A picture containing window, building&#10;&#10;Description automatically generated">
              <a:extLst>
                <a:ext uri="{FF2B5EF4-FFF2-40B4-BE49-F238E27FC236}">
                  <a16:creationId xmlns:a16="http://schemas.microsoft.com/office/drawing/2014/main" id="{6B524B6C-0E91-471E-980F-03F50A24A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12" y="6057295"/>
              <a:ext cx="2533453" cy="3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AD7A91F8-0BA5-4131-91B5-D5DF46488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251" y="6022447"/>
              <a:ext cx="1054100" cy="407988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28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AD62BE3-3E8D-4C64-9273-8D30C5FC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66" y="6030386"/>
              <a:ext cx="870055" cy="446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14A90999-EE6E-478C-A449-A811D509E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95" y="5962227"/>
              <a:ext cx="1458615" cy="56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DCB974CD-E529-4AC6-8F70-6DA11218F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92" y="5707642"/>
              <a:ext cx="219603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Principal Partner</a:t>
              </a: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 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D17BF514-8E43-4BD8-9B53-E357ACFE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199" y="5703492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Legal advisor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BF5DD000-97EE-4368-ACA4-DF051F84D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512" y="5700496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Implementation Partners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89919253-844D-4135-867E-DD3C1FA7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1098" y="6002136"/>
              <a:ext cx="39067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Lagos, Nigeria,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28 September 2021 </a:t>
              </a: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DBBABE48-4352-43C9-A61B-B1E544D2AF4F}"/>
              </a:ext>
            </a:extLst>
          </p:cNvPr>
          <p:cNvSpPr txBox="1"/>
          <p:nvPr/>
        </p:nvSpPr>
        <p:spPr>
          <a:xfrm>
            <a:off x="634492" y="1807217"/>
            <a:ext cx="900643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Systemic change needs to happen in terms of consumer behavior, and the way we produce and run the global economy. This change has to happen live - in our brains, corporate board rooms, and parliaments.</a:t>
            </a:r>
          </a:p>
          <a:p>
            <a:endParaRPr lang="en-US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Circularity has this mindset - and succeeds by taking over from the liner economy. Slowly but surely.</a:t>
            </a:r>
            <a:endParaRPr lang="en-BE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147656A-AF72-46D9-89DB-1DF7C97041D6}"/>
              </a:ext>
            </a:extLst>
          </p:cNvPr>
          <p:cNvSpPr txBox="1"/>
          <p:nvPr/>
        </p:nvSpPr>
        <p:spPr>
          <a:xfrm>
            <a:off x="9424000" y="4976267"/>
            <a:ext cx="219603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Thank you!</a:t>
            </a:r>
            <a:endParaRPr lang="en-BE" sz="2800" b="1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97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79C9DD9F-A113-45FC-B7B1-236768576BB0}"/>
              </a:ext>
            </a:extLst>
          </p:cNvPr>
          <p:cNvGrpSpPr/>
          <p:nvPr/>
        </p:nvGrpSpPr>
        <p:grpSpPr>
          <a:xfrm>
            <a:off x="0" y="-159026"/>
            <a:ext cx="12192000" cy="6858000"/>
            <a:chOff x="0" y="0"/>
            <a:chExt cx="12192000" cy="6858000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F379E8C-ACC6-4855-9AA1-D8854EDE12E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Imagen 3" descr="Mapa&#10;&#10;Descripción generada automáticamente con confianza baja">
                <a:extLst>
                  <a:ext uri="{FF2B5EF4-FFF2-40B4-BE49-F238E27FC236}">
                    <a16:creationId xmlns:a16="http://schemas.microsoft.com/office/drawing/2014/main" id="{48DD7EAF-92B8-4D22-8BD8-B6FCFBFCA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4EDB9B0C-C643-411E-B345-404B3FD04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31" y="5761003"/>
                <a:ext cx="11340721" cy="734749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4" descr="A picture containing arrow&#10;&#10;Description automatically generated">
                <a:extLst>
                  <a:ext uri="{FF2B5EF4-FFF2-40B4-BE49-F238E27FC236}">
                    <a16:creationId xmlns:a16="http://schemas.microsoft.com/office/drawing/2014/main" id="{B8C6DE28-BDF0-4C83-9AEC-28F0468B4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0422" y="482531"/>
                <a:ext cx="4929614" cy="2068266"/>
              </a:xfrm>
              <a:prstGeom prst="rect">
                <a:avLst/>
              </a:prstGeom>
            </p:spPr>
          </p:pic>
          <p:pic>
            <p:nvPicPr>
              <p:cNvPr id="26" name="Picture 1" descr="A picture containing window, building&#10;&#10;Description automatically generated">
                <a:extLst>
                  <a:ext uri="{FF2B5EF4-FFF2-40B4-BE49-F238E27FC236}">
                    <a16:creationId xmlns:a16="http://schemas.microsoft.com/office/drawing/2014/main" id="{6B524B6C-0E91-471E-980F-03F50A24A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812" y="6057295"/>
                <a:ext cx="2533453" cy="338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Text, logo&#10;&#10;Description automatically generated">
                <a:extLst>
                  <a:ext uri="{FF2B5EF4-FFF2-40B4-BE49-F238E27FC236}">
                    <a16:creationId xmlns:a16="http://schemas.microsoft.com/office/drawing/2014/main" id="{AD7A91F8-0BA5-4131-91B5-D5DF46488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9251" y="6022447"/>
                <a:ext cx="1054100" cy="407988"/>
              </a:xfrm>
              <a:prstGeom prst="rect">
                <a:avLst/>
              </a:prstGeom>
              <a:solidFill>
                <a:srgbClr val="000000"/>
              </a:solidFill>
            </p:spPr>
          </p:pic>
          <p:pic>
            <p:nvPicPr>
              <p:cNvPr id="28" name="Picture 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AD62BE3-3E8D-4C64-9273-8D30C5FCC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866" y="6030386"/>
                <a:ext cx="870055" cy="44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Graphical user interface, text&#10;&#10;Description automatically generated with medium confidence">
                <a:extLst>
                  <a:ext uri="{FF2B5EF4-FFF2-40B4-BE49-F238E27FC236}">
                    <a16:creationId xmlns:a16="http://schemas.microsoft.com/office/drawing/2014/main" id="{14A90999-EE6E-478C-A449-A811D509E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195" y="5962227"/>
                <a:ext cx="1458615" cy="568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DCB974CD-E529-4AC6-8F70-6DA11218F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492" y="5707642"/>
                <a:ext cx="219603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Principal Partner 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D17BF514-8E43-4BD8-9B53-E357ACFEE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199" y="5703492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Legal advisor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BF5DD000-97EE-4368-ACA4-DF051F84D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9512" y="5700496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Implementation Partners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89919253-844D-4135-867E-DD3C1FA7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098" y="6002136"/>
                <a:ext cx="39067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Lagos, Nigeria,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28 September 2021 </a:t>
                </a:r>
              </a:p>
            </p:txBody>
          </p:sp>
        </p:grp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4ED723C6-7147-410F-9626-0067A4F50DFB}"/>
              </a:ext>
            </a:extLst>
          </p:cNvPr>
          <p:cNvSpPr txBox="1">
            <a:spLocks/>
          </p:cNvSpPr>
          <p:nvPr/>
        </p:nvSpPr>
        <p:spPr>
          <a:xfrm>
            <a:off x="6771861" y="1719072"/>
            <a:ext cx="5101690" cy="4006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Sunkanmi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Adebayo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Underdog Productions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Head of Productions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B5993A2-F9FF-45A2-B66C-BE1EC9719C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66" y="537312"/>
            <a:ext cx="2854203" cy="42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71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79C9DD9F-A113-45FC-B7B1-236768576BB0}"/>
              </a:ext>
            </a:extLst>
          </p:cNvPr>
          <p:cNvGrpSpPr/>
          <p:nvPr/>
        </p:nvGrpSpPr>
        <p:grpSpPr>
          <a:xfrm>
            <a:off x="0" y="-159026"/>
            <a:ext cx="12192000" cy="6858000"/>
            <a:chOff x="0" y="0"/>
            <a:chExt cx="12192000" cy="6858000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F379E8C-ACC6-4855-9AA1-D8854EDE12E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Imagen 3" descr="Mapa&#10;&#10;Descripción generada automáticamente con confianza baja">
                <a:extLst>
                  <a:ext uri="{FF2B5EF4-FFF2-40B4-BE49-F238E27FC236}">
                    <a16:creationId xmlns:a16="http://schemas.microsoft.com/office/drawing/2014/main" id="{48DD7EAF-92B8-4D22-8BD8-B6FCFBFCA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4EDB9B0C-C643-411E-B345-404B3FD04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31" y="5761003"/>
                <a:ext cx="11340721" cy="734749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4" descr="A picture containing arrow&#10;&#10;Description automatically generated">
                <a:extLst>
                  <a:ext uri="{FF2B5EF4-FFF2-40B4-BE49-F238E27FC236}">
                    <a16:creationId xmlns:a16="http://schemas.microsoft.com/office/drawing/2014/main" id="{B8C6DE28-BDF0-4C83-9AEC-28F0468B4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0422" y="482531"/>
                <a:ext cx="4929614" cy="2068266"/>
              </a:xfrm>
              <a:prstGeom prst="rect">
                <a:avLst/>
              </a:prstGeom>
            </p:spPr>
          </p:pic>
          <p:pic>
            <p:nvPicPr>
              <p:cNvPr id="26" name="Picture 1" descr="A picture containing window, building&#10;&#10;Description automatically generated">
                <a:extLst>
                  <a:ext uri="{FF2B5EF4-FFF2-40B4-BE49-F238E27FC236}">
                    <a16:creationId xmlns:a16="http://schemas.microsoft.com/office/drawing/2014/main" id="{6B524B6C-0E91-471E-980F-03F50A24A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812" y="6057295"/>
                <a:ext cx="2533453" cy="338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Text, logo&#10;&#10;Description automatically generated">
                <a:extLst>
                  <a:ext uri="{FF2B5EF4-FFF2-40B4-BE49-F238E27FC236}">
                    <a16:creationId xmlns:a16="http://schemas.microsoft.com/office/drawing/2014/main" id="{AD7A91F8-0BA5-4131-91B5-D5DF46488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9251" y="6022447"/>
                <a:ext cx="1054100" cy="407988"/>
              </a:xfrm>
              <a:prstGeom prst="rect">
                <a:avLst/>
              </a:prstGeom>
              <a:solidFill>
                <a:srgbClr val="000000"/>
              </a:solidFill>
            </p:spPr>
          </p:pic>
          <p:pic>
            <p:nvPicPr>
              <p:cNvPr id="28" name="Picture 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AD62BE3-3E8D-4C64-9273-8D30C5FCC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866" y="6030386"/>
                <a:ext cx="870055" cy="44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Graphical user interface, text&#10;&#10;Description automatically generated with medium confidence">
                <a:extLst>
                  <a:ext uri="{FF2B5EF4-FFF2-40B4-BE49-F238E27FC236}">
                    <a16:creationId xmlns:a16="http://schemas.microsoft.com/office/drawing/2014/main" id="{14A90999-EE6E-478C-A449-A811D509E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195" y="5962227"/>
                <a:ext cx="1458615" cy="568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DCB974CD-E529-4AC6-8F70-6DA11218F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492" y="5707642"/>
                <a:ext cx="219603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Principal Partner 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D17BF514-8E43-4BD8-9B53-E357ACFEE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199" y="5703492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Legal advisor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BF5DD000-97EE-4368-ACA4-DF051F84D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9512" y="5700496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Implementation Partners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89919253-844D-4135-867E-DD3C1FA7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098" y="6002136"/>
                <a:ext cx="39067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Lagos, Nigeria,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28 September 2021 </a:t>
                </a:r>
              </a:p>
            </p:txBody>
          </p:sp>
        </p:grp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4ED723C6-7147-410F-9626-0067A4F50DFB}"/>
              </a:ext>
            </a:extLst>
          </p:cNvPr>
          <p:cNvSpPr txBox="1">
            <a:spLocks/>
          </p:cNvSpPr>
          <p:nvPr/>
        </p:nvSpPr>
        <p:spPr>
          <a:xfrm>
            <a:off x="6771861" y="1719072"/>
            <a:ext cx="5101690" cy="4006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Isioma Idigbe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Punuka</a:t>
            </a:r>
            <a:r>
              <a:rPr kumimoji="0" lang="en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Attorneys &amp; Solicitors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B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Senior Associate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6661B9E-F1A8-40EB-9A0A-EBE3E7821F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2" y="1198202"/>
            <a:ext cx="5388235" cy="3592157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1FA670C-0073-4D98-9B54-CB54E65447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38" y="5022302"/>
            <a:ext cx="1587106" cy="49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08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79C9DD9F-A113-45FC-B7B1-236768576BB0}"/>
              </a:ext>
            </a:extLst>
          </p:cNvPr>
          <p:cNvGrpSpPr/>
          <p:nvPr/>
        </p:nvGrpSpPr>
        <p:grpSpPr>
          <a:xfrm>
            <a:off x="571964" y="180634"/>
            <a:ext cx="11340721" cy="6316875"/>
            <a:chOff x="532831" y="214342"/>
            <a:chExt cx="11340721" cy="6316875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F379E8C-ACC6-4855-9AA1-D8854EDE12E0}"/>
                </a:ext>
              </a:extLst>
            </p:cNvPr>
            <p:cNvGrpSpPr/>
            <p:nvPr/>
          </p:nvGrpSpPr>
          <p:grpSpPr>
            <a:xfrm>
              <a:off x="532831" y="214342"/>
              <a:ext cx="11340721" cy="6316875"/>
              <a:chOff x="532831" y="214342"/>
              <a:chExt cx="11340721" cy="6316875"/>
            </a:xfrm>
          </p:grpSpPr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4EDB9B0C-C643-411E-B345-404B3FD04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31" y="5761003"/>
                <a:ext cx="11340721" cy="734749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4" descr="A picture containing arrow&#10;&#10;Description automatically generated">
                <a:extLst>
                  <a:ext uri="{FF2B5EF4-FFF2-40B4-BE49-F238E27FC236}">
                    <a16:creationId xmlns:a16="http://schemas.microsoft.com/office/drawing/2014/main" id="{B8C6DE28-BDF0-4C83-9AEC-28F0468B4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475" y="214342"/>
                <a:ext cx="3414077" cy="1432408"/>
              </a:xfrm>
              <a:prstGeom prst="rect">
                <a:avLst/>
              </a:prstGeom>
            </p:spPr>
          </p:pic>
          <p:pic>
            <p:nvPicPr>
              <p:cNvPr id="26" name="Picture 1" descr="A picture containing window, building&#10;&#10;Description automatically generated">
                <a:extLst>
                  <a:ext uri="{FF2B5EF4-FFF2-40B4-BE49-F238E27FC236}">
                    <a16:creationId xmlns:a16="http://schemas.microsoft.com/office/drawing/2014/main" id="{6B524B6C-0E91-471E-980F-03F50A24A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812" y="6057295"/>
                <a:ext cx="2533453" cy="338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Text, logo&#10;&#10;Description automatically generated">
                <a:extLst>
                  <a:ext uri="{FF2B5EF4-FFF2-40B4-BE49-F238E27FC236}">
                    <a16:creationId xmlns:a16="http://schemas.microsoft.com/office/drawing/2014/main" id="{AD7A91F8-0BA5-4131-91B5-D5DF46488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9251" y="6022447"/>
                <a:ext cx="1054100" cy="407988"/>
              </a:xfrm>
              <a:prstGeom prst="rect">
                <a:avLst/>
              </a:prstGeom>
              <a:solidFill>
                <a:srgbClr val="000000"/>
              </a:solidFill>
            </p:spPr>
          </p:pic>
          <p:pic>
            <p:nvPicPr>
              <p:cNvPr id="28" name="Picture 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AD62BE3-3E8D-4C64-9273-8D30C5FCC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866" y="6030386"/>
                <a:ext cx="870055" cy="44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Graphical user interface, text&#10;&#10;Description automatically generated with medium confidence">
                <a:extLst>
                  <a:ext uri="{FF2B5EF4-FFF2-40B4-BE49-F238E27FC236}">
                    <a16:creationId xmlns:a16="http://schemas.microsoft.com/office/drawing/2014/main" id="{14A90999-EE6E-478C-A449-A811D509E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195" y="5962227"/>
                <a:ext cx="1458615" cy="568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DCB974CD-E529-4AC6-8F70-6DA11218F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492" y="5707642"/>
                <a:ext cx="219603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Principal Partner 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D17BF514-8E43-4BD8-9B53-E357ACFEE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199" y="5703492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Legal advisor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BF5DD000-97EE-4368-ACA4-DF051F84D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9512" y="5700496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Implementation Partners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89919253-844D-4135-867E-DD3C1FA7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098" y="6002136"/>
                <a:ext cx="39067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Lagos, Nigeria,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28 September 2021 </a:t>
                </a:r>
              </a:p>
            </p:txBody>
          </p:sp>
        </p:grp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4D0038E-A3A1-4117-872A-377728824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64" y="1232816"/>
            <a:ext cx="9504488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8603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79C9DD9F-A113-45FC-B7B1-236768576BB0}"/>
              </a:ext>
            </a:extLst>
          </p:cNvPr>
          <p:cNvGrpSpPr/>
          <p:nvPr/>
        </p:nvGrpSpPr>
        <p:grpSpPr>
          <a:xfrm>
            <a:off x="571964" y="180634"/>
            <a:ext cx="11340721" cy="6316875"/>
            <a:chOff x="532831" y="214342"/>
            <a:chExt cx="11340721" cy="6316875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F379E8C-ACC6-4855-9AA1-D8854EDE12E0}"/>
                </a:ext>
              </a:extLst>
            </p:cNvPr>
            <p:cNvGrpSpPr/>
            <p:nvPr/>
          </p:nvGrpSpPr>
          <p:grpSpPr>
            <a:xfrm>
              <a:off x="532831" y="214342"/>
              <a:ext cx="11340721" cy="6316875"/>
              <a:chOff x="532831" y="214342"/>
              <a:chExt cx="11340721" cy="6316875"/>
            </a:xfrm>
          </p:grpSpPr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4EDB9B0C-C643-411E-B345-404B3FD04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31" y="5761003"/>
                <a:ext cx="11340721" cy="734749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4" descr="A picture containing arrow&#10;&#10;Description automatically generated">
                <a:extLst>
                  <a:ext uri="{FF2B5EF4-FFF2-40B4-BE49-F238E27FC236}">
                    <a16:creationId xmlns:a16="http://schemas.microsoft.com/office/drawing/2014/main" id="{B8C6DE28-BDF0-4C83-9AEC-28F0468B4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9475" y="214342"/>
                <a:ext cx="3414077" cy="1432408"/>
              </a:xfrm>
              <a:prstGeom prst="rect">
                <a:avLst/>
              </a:prstGeom>
            </p:spPr>
          </p:pic>
          <p:pic>
            <p:nvPicPr>
              <p:cNvPr id="26" name="Picture 1" descr="A picture containing window, building&#10;&#10;Description automatically generated">
                <a:extLst>
                  <a:ext uri="{FF2B5EF4-FFF2-40B4-BE49-F238E27FC236}">
                    <a16:creationId xmlns:a16="http://schemas.microsoft.com/office/drawing/2014/main" id="{6B524B6C-0E91-471E-980F-03F50A24A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812" y="6057295"/>
                <a:ext cx="2533453" cy="338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Text, logo&#10;&#10;Description automatically generated">
                <a:extLst>
                  <a:ext uri="{FF2B5EF4-FFF2-40B4-BE49-F238E27FC236}">
                    <a16:creationId xmlns:a16="http://schemas.microsoft.com/office/drawing/2014/main" id="{AD7A91F8-0BA5-4131-91B5-D5DF46488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9251" y="6022447"/>
                <a:ext cx="1054100" cy="407988"/>
              </a:xfrm>
              <a:prstGeom prst="rect">
                <a:avLst/>
              </a:prstGeom>
              <a:solidFill>
                <a:srgbClr val="000000"/>
              </a:solidFill>
            </p:spPr>
          </p:pic>
          <p:pic>
            <p:nvPicPr>
              <p:cNvPr id="28" name="Picture 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AD62BE3-3E8D-4C64-9273-8D30C5FCC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866" y="6030386"/>
                <a:ext cx="870055" cy="44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Graphical user interface, text&#10;&#10;Description automatically generated with medium confidence">
                <a:extLst>
                  <a:ext uri="{FF2B5EF4-FFF2-40B4-BE49-F238E27FC236}">
                    <a16:creationId xmlns:a16="http://schemas.microsoft.com/office/drawing/2014/main" id="{14A90999-EE6E-478C-A449-A811D509E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195" y="5962227"/>
                <a:ext cx="1458615" cy="568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DCB974CD-E529-4AC6-8F70-6DA11218F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492" y="5707642"/>
                <a:ext cx="219603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Principal Partner 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D17BF514-8E43-4BD8-9B53-E357ACFEE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199" y="5703492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Legal advisor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BF5DD000-97EE-4368-ACA4-DF051F84D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9512" y="5700496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Implementation Partners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89919253-844D-4135-867E-DD3C1FA7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098" y="6002136"/>
                <a:ext cx="39067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Lagos, Nigeria,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28 September 2021 </a:t>
                </a:r>
              </a:p>
            </p:txBody>
          </p:sp>
        </p:grp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4D0038E-A3A1-4117-872A-3777288246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964" y="1232816"/>
            <a:ext cx="9504488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723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79C9DD9F-A113-45FC-B7B1-236768576BB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F379E8C-ACC6-4855-9AA1-D8854EDE12E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Imagen 3" descr="Mapa&#10;&#10;Descripción generada automáticamente con confianza baja">
                <a:extLst>
                  <a:ext uri="{FF2B5EF4-FFF2-40B4-BE49-F238E27FC236}">
                    <a16:creationId xmlns:a16="http://schemas.microsoft.com/office/drawing/2014/main" id="{48DD7EAF-92B8-4D22-8BD8-B6FCFBFCA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4EDB9B0C-C643-411E-B345-404B3FD04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31" y="5761003"/>
                <a:ext cx="11340721" cy="734749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dirty="0"/>
              </a:p>
              <a:p>
                <a:endParaRPr lang="en-BE" dirty="0"/>
              </a:p>
            </p:txBody>
          </p:sp>
          <p:pic>
            <p:nvPicPr>
              <p:cNvPr id="16" name="Picture 4" descr="A picture containing arrow&#10;&#10;Description automatically generated">
                <a:extLst>
                  <a:ext uri="{FF2B5EF4-FFF2-40B4-BE49-F238E27FC236}">
                    <a16:creationId xmlns:a16="http://schemas.microsoft.com/office/drawing/2014/main" id="{B8C6DE28-BDF0-4C83-9AEC-28F0468B4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0422" y="482531"/>
                <a:ext cx="4929614" cy="2068266"/>
              </a:xfrm>
              <a:prstGeom prst="rect">
                <a:avLst/>
              </a:prstGeom>
            </p:spPr>
          </p:pic>
          <p:pic>
            <p:nvPicPr>
              <p:cNvPr id="26" name="Picture 1" descr="A picture containing window, building&#10;&#10;Description automatically generated">
                <a:extLst>
                  <a:ext uri="{FF2B5EF4-FFF2-40B4-BE49-F238E27FC236}">
                    <a16:creationId xmlns:a16="http://schemas.microsoft.com/office/drawing/2014/main" id="{6B524B6C-0E91-471E-980F-03F50A24A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812" y="6057295"/>
                <a:ext cx="2533453" cy="338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Text, logo&#10;&#10;Description automatically generated">
                <a:extLst>
                  <a:ext uri="{FF2B5EF4-FFF2-40B4-BE49-F238E27FC236}">
                    <a16:creationId xmlns:a16="http://schemas.microsoft.com/office/drawing/2014/main" id="{AD7A91F8-0BA5-4131-91B5-D5DF46488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9251" y="6022447"/>
                <a:ext cx="1054100" cy="407988"/>
              </a:xfrm>
              <a:prstGeom prst="rect">
                <a:avLst/>
              </a:prstGeom>
              <a:solidFill>
                <a:srgbClr val="000000"/>
              </a:solidFill>
            </p:spPr>
          </p:pic>
          <p:pic>
            <p:nvPicPr>
              <p:cNvPr id="28" name="Picture 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AD62BE3-3E8D-4C64-9273-8D30C5FCC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866" y="6030386"/>
                <a:ext cx="870055" cy="44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Graphical user interface, text&#10;&#10;Description automatically generated with medium confidence">
                <a:extLst>
                  <a:ext uri="{FF2B5EF4-FFF2-40B4-BE49-F238E27FC236}">
                    <a16:creationId xmlns:a16="http://schemas.microsoft.com/office/drawing/2014/main" id="{14A90999-EE6E-478C-A449-A811D509E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195" y="5962227"/>
                <a:ext cx="1458615" cy="568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DCB974CD-E529-4AC6-8F70-6DA11218F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492" y="5707642"/>
                <a:ext cx="219603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s-GT" sz="1100" dirty="0"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Principal Partner</a:t>
                </a:r>
                <a:r>
                  <a:rPr kumimoji="0" lang="en-US" altLang="es-G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 </a:t>
                </a:r>
                <a:endParaRPr kumimoji="0" lang="es-GT" altLang="es-GT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D17BF514-8E43-4BD8-9B53-E357ACFEE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199" y="5703492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s-GT" sz="11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Legal advisor</a:t>
                </a:r>
                <a:endParaRPr kumimoji="0" lang="es-GT" altLang="es-GT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BF5DD000-97EE-4368-ACA4-DF051F84D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9512" y="5700496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s-GT" sz="1100" dirty="0"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Implementation Partners</a:t>
                </a:r>
                <a:endParaRPr kumimoji="0" lang="es-GT" altLang="es-GT" sz="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</a:endParaRPr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89919253-844D-4135-867E-DD3C1FA7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098" y="6002136"/>
                <a:ext cx="39067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s-GT" sz="1200" dirty="0"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Lagos, Nigeria,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s-GT" sz="1200" dirty="0"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28 September 2021 </a:t>
                </a:r>
              </a:p>
            </p:txBody>
          </p:sp>
        </p:grp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4ED723C6-7147-410F-9626-0067A4F50DFB}"/>
              </a:ext>
            </a:extLst>
          </p:cNvPr>
          <p:cNvSpPr txBox="1">
            <a:spLocks/>
          </p:cNvSpPr>
          <p:nvPr/>
        </p:nvSpPr>
        <p:spPr>
          <a:xfrm>
            <a:off x="997801" y="1719072"/>
            <a:ext cx="9144000" cy="4006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4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Thank</a:t>
            </a:r>
            <a:r>
              <a:rPr lang="es-GT" sz="40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</a:t>
            </a:r>
            <a:r>
              <a:rPr lang="es-GT" sz="4000" b="1" dirty="0" err="1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you</a:t>
            </a:r>
            <a:r>
              <a:rPr lang="es-GT" sz="4000" b="1" dirty="0"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40956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79C9DD9F-A113-45FC-B7B1-236768576BB0}"/>
              </a:ext>
            </a:extLst>
          </p:cNvPr>
          <p:cNvGrpSpPr/>
          <p:nvPr/>
        </p:nvGrpSpPr>
        <p:grpSpPr>
          <a:xfrm>
            <a:off x="0" y="-159026"/>
            <a:ext cx="12192000" cy="6858000"/>
            <a:chOff x="0" y="0"/>
            <a:chExt cx="12192000" cy="6858000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F379E8C-ACC6-4855-9AA1-D8854EDE12E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Imagen 3" descr="Mapa&#10;&#10;Descripción generada automáticamente con confianza baja">
                <a:extLst>
                  <a:ext uri="{FF2B5EF4-FFF2-40B4-BE49-F238E27FC236}">
                    <a16:creationId xmlns:a16="http://schemas.microsoft.com/office/drawing/2014/main" id="{48DD7EAF-92B8-4D22-8BD8-B6FCFBFCA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4EDB9B0C-C643-411E-B345-404B3FD04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31" y="5761003"/>
                <a:ext cx="11340721" cy="734749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4" descr="A picture containing arrow&#10;&#10;Description automatically generated">
                <a:extLst>
                  <a:ext uri="{FF2B5EF4-FFF2-40B4-BE49-F238E27FC236}">
                    <a16:creationId xmlns:a16="http://schemas.microsoft.com/office/drawing/2014/main" id="{B8C6DE28-BDF0-4C83-9AEC-28F0468B4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0422" y="482531"/>
                <a:ext cx="4929614" cy="2068266"/>
              </a:xfrm>
              <a:prstGeom prst="rect">
                <a:avLst/>
              </a:prstGeom>
            </p:spPr>
          </p:pic>
          <p:pic>
            <p:nvPicPr>
              <p:cNvPr id="26" name="Picture 1" descr="A picture containing window, building&#10;&#10;Description automatically generated">
                <a:extLst>
                  <a:ext uri="{FF2B5EF4-FFF2-40B4-BE49-F238E27FC236}">
                    <a16:creationId xmlns:a16="http://schemas.microsoft.com/office/drawing/2014/main" id="{6B524B6C-0E91-471E-980F-03F50A24A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812" y="6057295"/>
                <a:ext cx="2533453" cy="338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Text, logo&#10;&#10;Description automatically generated">
                <a:extLst>
                  <a:ext uri="{FF2B5EF4-FFF2-40B4-BE49-F238E27FC236}">
                    <a16:creationId xmlns:a16="http://schemas.microsoft.com/office/drawing/2014/main" id="{AD7A91F8-0BA5-4131-91B5-D5DF46488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9251" y="6022447"/>
                <a:ext cx="1054100" cy="407988"/>
              </a:xfrm>
              <a:prstGeom prst="rect">
                <a:avLst/>
              </a:prstGeom>
              <a:solidFill>
                <a:srgbClr val="000000"/>
              </a:solidFill>
            </p:spPr>
          </p:pic>
          <p:pic>
            <p:nvPicPr>
              <p:cNvPr id="28" name="Picture 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AD62BE3-3E8D-4C64-9273-8D30C5FCC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866" y="6030386"/>
                <a:ext cx="870055" cy="44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Graphical user interface, text&#10;&#10;Description automatically generated with medium confidence">
                <a:extLst>
                  <a:ext uri="{FF2B5EF4-FFF2-40B4-BE49-F238E27FC236}">
                    <a16:creationId xmlns:a16="http://schemas.microsoft.com/office/drawing/2014/main" id="{14A90999-EE6E-478C-A449-A811D509E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195" y="5962227"/>
                <a:ext cx="1458615" cy="568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DCB974CD-E529-4AC6-8F70-6DA11218F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492" y="5707642"/>
                <a:ext cx="219603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Principal Partner 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D17BF514-8E43-4BD8-9B53-E357ACFEE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199" y="5703492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Legal advisor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BF5DD000-97EE-4368-ACA4-DF051F84D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9512" y="5700496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Implementation Partners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89919253-844D-4135-867E-DD3C1FA7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098" y="6002136"/>
                <a:ext cx="39067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Lagos, Nigeria,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28 September 2021 </a:t>
                </a:r>
              </a:p>
            </p:txBody>
          </p:sp>
        </p:grp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4ED723C6-7147-410F-9626-0067A4F50DFB}"/>
              </a:ext>
            </a:extLst>
          </p:cNvPr>
          <p:cNvSpPr txBox="1">
            <a:spLocks/>
          </p:cNvSpPr>
          <p:nvPr/>
        </p:nvSpPr>
        <p:spPr>
          <a:xfrm>
            <a:off x="6771861" y="1719072"/>
            <a:ext cx="5101690" cy="4006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Dipo Adesida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COO Verdant Zeal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Moderator</a:t>
            </a:r>
            <a:endParaRPr kumimoji="0" lang="es-GT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person, person, necktie, clothing&#10;&#10;Description automatically generated">
            <a:extLst>
              <a:ext uri="{FF2B5EF4-FFF2-40B4-BE49-F238E27FC236}">
                <a16:creationId xmlns:a16="http://schemas.microsoft.com/office/drawing/2014/main" id="{12CBFA02-9500-4CD9-B3E4-8006034CCA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277" y="896177"/>
            <a:ext cx="4631308" cy="398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594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79C9DD9F-A113-45FC-B7B1-236768576BB0}"/>
              </a:ext>
            </a:extLst>
          </p:cNvPr>
          <p:cNvGrpSpPr/>
          <p:nvPr/>
        </p:nvGrpSpPr>
        <p:grpSpPr>
          <a:xfrm>
            <a:off x="0" y="-159026"/>
            <a:ext cx="12192000" cy="6858000"/>
            <a:chOff x="0" y="0"/>
            <a:chExt cx="12192000" cy="6858000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F379E8C-ACC6-4855-9AA1-D8854EDE12E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Imagen 3" descr="Mapa&#10;&#10;Descripción generada automáticamente con confianza baja">
                <a:extLst>
                  <a:ext uri="{FF2B5EF4-FFF2-40B4-BE49-F238E27FC236}">
                    <a16:creationId xmlns:a16="http://schemas.microsoft.com/office/drawing/2014/main" id="{48DD7EAF-92B8-4D22-8BD8-B6FCFBFCA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4EDB9B0C-C643-411E-B345-404B3FD04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31" y="5761003"/>
                <a:ext cx="11340721" cy="734749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4" descr="A picture containing arrow&#10;&#10;Description automatically generated">
                <a:extLst>
                  <a:ext uri="{FF2B5EF4-FFF2-40B4-BE49-F238E27FC236}">
                    <a16:creationId xmlns:a16="http://schemas.microsoft.com/office/drawing/2014/main" id="{B8C6DE28-BDF0-4C83-9AEC-28F0468B4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0422" y="482531"/>
                <a:ext cx="4929614" cy="2068266"/>
              </a:xfrm>
              <a:prstGeom prst="rect">
                <a:avLst/>
              </a:prstGeom>
            </p:spPr>
          </p:pic>
          <p:pic>
            <p:nvPicPr>
              <p:cNvPr id="26" name="Picture 1" descr="A picture containing window, building&#10;&#10;Description automatically generated">
                <a:extLst>
                  <a:ext uri="{FF2B5EF4-FFF2-40B4-BE49-F238E27FC236}">
                    <a16:creationId xmlns:a16="http://schemas.microsoft.com/office/drawing/2014/main" id="{6B524B6C-0E91-471E-980F-03F50A24A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812" y="6057295"/>
                <a:ext cx="2533453" cy="338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Text, logo&#10;&#10;Description automatically generated">
                <a:extLst>
                  <a:ext uri="{FF2B5EF4-FFF2-40B4-BE49-F238E27FC236}">
                    <a16:creationId xmlns:a16="http://schemas.microsoft.com/office/drawing/2014/main" id="{AD7A91F8-0BA5-4131-91B5-D5DF46488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9251" y="6022447"/>
                <a:ext cx="1054100" cy="407988"/>
              </a:xfrm>
              <a:prstGeom prst="rect">
                <a:avLst/>
              </a:prstGeom>
              <a:solidFill>
                <a:srgbClr val="000000"/>
              </a:solidFill>
            </p:spPr>
          </p:pic>
          <p:pic>
            <p:nvPicPr>
              <p:cNvPr id="28" name="Picture 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AD62BE3-3E8D-4C64-9273-8D30C5FCC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866" y="6030386"/>
                <a:ext cx="870055" cy="44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Graphical user interface, text&#10;&#10;Description automatically generated with medium confidence">
                <a:extLst>
                  <a:ext uri="{FF2B5EF4-FFF2-40B4-BE49-F238E27FC236}">
                    <a16:creationId xmlns:a16="http://schemas.microsoft.com/office/drawing/2014/main" id="{14A90999-EE6E-478C-A449-A811D509E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195" y="5962227"/>
                <a:ext cx="1458615" cy="568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DCB974CD-E529-4AC6-8F70-6DA11218F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492" y="5707642"/>
                <a:ext cx="219603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Principal Partner 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D17BF514-8E43-4BD8-9B53-E357ACFEE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199" y="5703492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Legal advisor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BF5DD000-97EE-4368-ACA4-DF051F84D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9512" y="5700496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Implementation Partners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89919253-844D-4135-867E-DD3C1FA7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098" y="6002136"/>
                <a:ext cx="39067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Lagos, Nigeria,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28 September 2021 </a:t>
                </a:r>
              </a:p>
            </p:txBody>
          </p:sp>
        </p:grp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4ED723C6-7147-410F-9626-0067A4F50DFB}"/>
              </a:ext>
            </a:extLst>
          </p:cNvPr>
          <p:cNvSpPr txBox="1">
            <a:spLocks/>
          </p:cNvSpPr>
          <p:nvPr/>
        </p:nvSpPr>
        <p:spPr>
          <a:xfrm>
            <a:off x="6771861" y="1719072"/>
            <a:ext cx="5101690" cy="4006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Sö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ren Bauer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REVOLVE Circular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resident</a:t>
            </a:r>
            <a:endParaRPr kumimoji="0" lang="es-GT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ree, person, outdoor, person&#10;&#10;Description automatically generated">
            <a:extLst>
              <a:ext uri="{FF2B5EF4-FFF2-40B4-BE49-F238E27FC236}">
                <a16:creationId xmlns:a16="http://schemas.microsoft.com/office/drawing/2014/main" id="{27A5B5CA-A487-4F12-9F06-A748C2304B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43" y="697760"/>
            <a:ext cx="3774276" cy="416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57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79C9DD9F-A113-45FC-B7B1-236768576BB0}"/>
              </a:ext>
            </a:extLst>
          </p:cNvPr>
          <p:cNvGrpSpPr/>
          <p:nvPr/>
        </p:nvGrpSpPr>
        <p:grpSpPr>
          <a:xfrm>
            <a:off x="0" y="-159026"/>
            <a:ext cx="12192000" cy="6858000"/>
            <a:chOff x="0" y="0"/>
            <a:chExt cx="12192000" cy="6858000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F379E8C-ACC6-4855-9AA1-D8854EDE12E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Imagen 3" descr="Mapa&#10;&#10;Descripción generada automáticamente con confianza baja">
                <a:extLst>
                  <a:ext uri="{FF2B5EF4-FFF2-40B4-BE49-F238E27FC236}">
                    <a16:creationId xmlns:a16="http://schemas.microsoft.com/office/drawing/2014/main" id="{48DD7EAF-92B8-4D22-8BD8-B6FCFBFCA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4EDB9B0C-C643-411E-B345-404B3FD04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31" y="5761003"/>
                <a:ext cx="11340721" cy="734749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4" descr="A picture containing arrow&#10;&#10;Description automatically generated">
                <a:extLst>
                  <a:ext uri="{FF2B5EF4-FFF2-40B4-BE49-F238E27FC236}">
                    <a16:creationId xmlns:a16="http://schemas.microsoft.com/office/drawing/2014/main" id="{B8C6DE28-BDF0-4C83-9AEC-28F0468B4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0422" y="482531"/>
                <a:ext cx="4929614" cy="2068266"/>
              </a:xfrm>
              <a:prstGeom prst="rect">
                <a:avLst/>
              </a:prstGeom>
            </p:spPr>
          </p:pic>
          <p:pic>
            <p:nvPicPr>
              <p:cNvPr id="26" name="Picture 1" descr="A picture containing window, building&#10;&#10;Description automatically generated">
                <a:extLst>
                  <a:ext uri="{FF2B5EF4-FFF2-40B4-BE49-F238E27FC236}">
                    <a16:creationId xmlns:a16="http://schemas.microsoft.com/office/drawing/2014/main" id="{6B524B6C-0E91-471E-980F-03F50A24A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812" y="6057295"/>
                <a:ext cx="2533453" cy="338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Text, logo&#10;&#10;Description automatically generated">
                <a:extLst>
                  <a:ext uri="{FF2B5EF4-FFF2-40B4-BE49-F238E27FC236}">
                    <a16:creationId xmlns:a16="http://schemas.microsoft.com/office/drawing/2014/main" id="{AD7A91F8-0BA5-4131-91B5-D5DF46488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9251" y="6022447"/>
                <a:ext cx="1054100" cy="407988"/>
              </a:xfrm>
              <a:prstGeom prst="rect">
                <a:avLst/>
              </a:prstGeom>
              <a:solidFill>
                <a:srgbClr val="000000"/>
              </a:solidFill>
            </p:spPr>
          </p:pic>
          <p:pic>
            <p:nvPicPr>
              <p:cNvPr id="28" name="Picture 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AD62BE3-3E8D-4C64-9273-8D30C5FCC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866" y="6030386"/>
                <a:ext cx="870055" cy="44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Graphical user interface, text&#10;&#10;Description automatically generated with medium confidence">
                <a:extLst>
                  <a:ext uri="{FF2B5EF4-FFF2-40B4-BE49-F238E27FC236}">
                    <a16:creationId xmlns:a16="http://schemas.microsoft.com/office/drawing/2014/main" id="{14A90999-EE6E-478C-A449-A811D509E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195" y="5962227"/>
                <a:ext cx="1458615" cy="568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DCB974CD-E529-4AC6-8F70-6DA11218F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492" y="5707642"/>
                <a:ext cx="219603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Principal Partner 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D17BF514-8E43-4BD8-9B53-E357ACFEE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199" y="5703492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Legal advisor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BF5DD000-97EE-4368-ACA4-DF051F84D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9512" y="5700496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Implementation Partners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89919253-844D-4135-867E-DD3C1FA7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098" y="6002136"/>
                <a:ext cx="39067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Lagos, Nigeria,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28 September 2021 </a:t>
                </a:r>
              </a:p>
            </p:txBody>
          </p:sp>
        </p:grp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4ED723C6-7147-410F-9626-0067A4F50DFB}"/>
              </a:ext>
            </a:extLst>
          </p:cNvPr>
          <p:cNvSpPr txBox="1">
            <a:spLocks/>
          </p:cNvSpPr>
          <p:nvPr/>
        </p:nvSpPr>
        <p:spPr>
          <a:xfrm>
            <a:off x="6771861" y="1719072"/>
            <a:ext cx="5101690" cy="4006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Sunkanmi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Adebayo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Underdog Productions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Head of Productions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FB5993A2-F9FF-45A2-B66C-BE1EC9719C6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66" y="537312"/>
            <a:ext cx="2854203" cy="4281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54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79C9DD9F-A113-45FC-B7B1-236768576BB0}"/>
              </a:ext>
            </a:extLst>
          </p:cNvPr>
          <p:cNvGrpSpPr/>
          <p:nvPr/>
        </p:nvGrpSpPr>
        <p:grpSpPr>
          <a:xfrm>
            <a:off x="0" y="-159026"/>
            <a:ext cx="12192000" cy="6858000"/>
            <a:chOff x="0" y="0"/>
            <a:chExt cx="12192000" cy="6858000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F379E8C-ACC6-4855-9AA1-D8854EDE12E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Imagen 3" descr="Mapa&#10;&#10;Descripción generada automáticamente con confianza baja">
                <a:extLst>
                  <a:ext uri="{FF2B5EF4-FFF2-40B4-BE49-F238E27FC236}">
                    <a16:creationId xmlns:a16="http://schemas.microsoft.com/office/drawing/2014/main" id="{48DD7EAF-92B8-4D22-8BD8-B6FCFBFCA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4EDB9B0C-C643-411E-B345-404B3FD04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31" y="5761003"/>
                <a:ext cx="11340721" cy="734749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4" descr="A picture containing arrow&#10;&#10;Description automatically generated">
                <a:extLst>
                  <a:ext uri="{FF2B5EF4-FFF2-40B4-BE49-F238E27FC236}">
                    <a16:creationId xmlns:a16="http://schemas.microsoft.com/office/drawing/2014/main" id="{B8C6DE28-BDF0-4C83-9AEC-28F0468B4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0422" y="482531"/>
                <a:ext cx="4929614" cy="2068266"/>
              </a:xfrm>
              <a:prstGeom prst="rect">
                <a:avLst/>
              </a:prstGeom>
            </p:spPr>
          </p:pic>
          <p:pic>
            <p:nvPicPr>
              <p:cNvPr id="26" name="Picture 1" descr="A picture containing window, building&#10;&#10;Description automatically generated">
                <a:extLst>
                  <a:ext uri="{FF2B5EF4-FFF2-40B4-BE49-F238E27FC236}">
                    <a16:creationId xmlns:a16="http://schemas.microsoft.com/office/drawing/2014/main" id="{6B524B6C-0E91-471E-980F-03F50A24A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812" y="6057295"/>
                <a:ext cx="2533453" cy="338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Text, logo&#10;&#10;Description automatically generated">
                <a:extLst>
                  <a:ext uri="{FF2B5EF4-FFF2-40B4-BE49-F238E27FC236}">
                    <a16:creationId xmlns:a16="http://schemas.microsoft.com/office/drawing/2014/main" id="{AD7A91F8-0BA5-4131-91B5-D5DF46488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9251" y="6022447"/>
                <a:ext cx="1054100" cy="407988"/>
              </a:xfrm>
              <a:prstGeom prst="rect">
                <a:avLst/>
              </a:prstGeom>
              <a:solidFill>
                <a:srgbClr val="000000"/>
              </a:solidFill>
            </p:spPr>
          </p:pic>
          <p:pic>
            <p:nvPicPr>
              <p:cNvPr id="28" name="Picture 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AD62BE3-3E8D-4C64-9273-8D30C5FCC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866" y="6030386"/>
                <a:ext cx="870055" cy="44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Graphical user interface, text&#10;&#10;Description automatically generated with medium confidence">
                <a:extLst>
                  <a:ext uri="{FF2B5EF4-FFF2-40B4-BE49-F238E27FC236}">
                    <a16:creationId xmlns:a16="http://schemas.microsoft.com/office/drawing/2014/main" id="{14A90999-EE6E-478C-A449-A811D509E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195" y="5962227"/>
                <a:ext cx="1458615" cy="568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DCB974CD-E529-4AC6-8F70-6DA11218F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492" y="5707642"/>
                <a:ext cx="219603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Principal Partner 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D17BF514-8E43-4BD8-9B53-E357ACFEE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199" y="5703492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Legal advisor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BF5DD000-97EE-4368-ACA4-DF051F84D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9512" y="5700496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Implementation Partners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89919253-844D-4135-867E-DD3C1FA7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098" y="6002136"/>
                <a:ext cx="39067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Lagos, Nigeria,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28 September 2021 </a:t>
                </a:r>
              </a:p>
            </p:txBody>
          </p:sp>
        </p:grp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4ED723C6-7147-410F-9626-0067A4F50DFB}"/>
              </a:ext>
            </a:extLst>
          </p:cNvPr>
          <p:cNvSpPr txBox="1">
            <a:spLocks/>
          </p:cNvSpPr>
          <p:nvPr/>
        </p:nvSpPr>
        <p:spPr>
          <a:xfrm>
            <a:off x="6771861" y="1719072"/>
            <a:ext cx="5101690" cy="4006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Isioma Idigbe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en-BE" sz="2800" dirty="0" err="1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Punuka</a:t>
            </a:r>
            <a:r>
              <a:rPr lang="en-BE" sz="28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Attorneys &amp; Solicitors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solidFill>
                <a:prstClr val="black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r>
              <a:rPr lang="en-BE" sz="2800" dirty="0">
                <a:solidFill>
                  <a:prstClr val="black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Senior Associate</a:t>
            </a:r>
            <a:endParaRPr lang="en-US" sz="2800" dirty="0">
              <a:solidFill>
                <a:prstClr val="black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86661B9E-F1A8-40EB-9A0A-EBE3E7821F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52" y="1198202"/>
            <a:ext cx="5388235" cy="3592157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71FA670C-0073-4D98-9B54-CB54E65447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138" y="5022302"/>
            <a:ext cx="1587106" cy="49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707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o 35">
            <a:extLst>
              <a:ext uri="{FF2B5EF4-FFF2-40B4-BE49-F238E27FC236}">
                <a16:creationId xmlns:a16="http://schemas.microsoft.com/office/drawing/2014/main" id="{79C9DD9F-A113-45FC-B7B1-236768576BB0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5F379E8C-ACC6-4855-9AA1-D8854EDE12E0}"/>
                </a:ext>
              </a:extLst>
            </p:cNvPr>
            <p:cNvGrpSpPr/>
            <p:nvPr/>
          </p:nvGrpSpPr>
          <p:grpSpPr>
            <a:xfrm>
              <a:off x="0" y="0"/>
              <a:ext cx="12192000" cy="6858000"/>
              <a:chOff x="0" y="0"/>
              <a:chExt cx="12192000" cy="6858000"/>
            </a:xfrm>
          </p:grpSpPr>
          <p:pic>
            <p:nvPicPr>
              <p:cNvPr id="4" name="Imagen 3" descr="Mapa&#10;&#10;Descripción generada automáticamente con confianza baja">
                <a:extLst>
                  <a:ext uri="{FF2B5EF4-FFF2-40B4-BE49-F238E27FC236}">
                    <a16:creationId xmlns:a16="http://schemas.microsoft.com/office/drawing/2014/main" id="{48DD7EAF-92B8-4D22-8BD8-B6FCFBFCAF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2192000" cy="6858000"/>
              </a:xfrm>
              <a:prstGeom prst="rect">
                <a:avLst/>
              </a:prstGeom>
            </p:spPr>
          </p:pic>
          <p:sp>
            <p:nvSpPr>
              <p:cNvPr id="7" name="Subtitle 2">
                <a:extLst>
                  <a:ext uri="{FF2B5EF4-FFF2-40B4-BE49-F238E27FC236}">
                    <a16:creationId xmlns:a16="http://schemas.microsoft.com/office/drawing/2014/main" id="{4EDB9B0C-C643-411E-B345-404B3FD04AA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2831" y="5761003"/>
                <a:ext cx="11340721" cy="734749"/>
              </a:xfrm>
              <a:prstGeom prst="rect">
                <a:avLst/>
              </a:prstGeom>
              <a:solidFill>
                <a:schemeClr val="bg1">
                  <a:alpha val="91000"/>
                </a:schemeClr>
              </a:solidFill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16" name="Picture 4" descr="A picture containing arrow&#10;&#10;Description automatically generated">
                <a:extLst>
                  <a:ext uri="{FF2B5EF4-FFF2-40B4-BE49-F238E27FC236}">
                    <a16:creationId xmlns:a16="http://schemas.microsoft.com/office/drawing/2014/main" id="{B8C6DE28-BDF0-4C83-9AEC-28F0468B41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90422" y="482531"/>
                <a:ext cx="4929614" cy="2068266"/>
              </a:xfrm>
              <a:prstGeom prst="rect">
                <a:avLst/>
              </a:prstGeom>
            </p:spPr>
          </p:pic>
          <p:pic>
            <p:nvPicPr>
              <p:cNvPr id="26" name="Picture 1" descr="A picture containing window, building&#10;&#10;Description automatically generated">
                <a:extLst>
                  <a:ext uri="{FF2B5EF4-FFF2-40B4-BE49-F238E27FC236}">
                    <a16:creationId xmlns:a16="http://schemas.microsoft.com/office/drawing/2014/main" id="{6B524B6C-0E91-471E-980F-03F50A24AC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7812" y="6057295"/>
                <a:ext cx="2533453" cy="3382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2" descr="Text, logo&#10;&#10;Description automatically generated">
                <a:extLst>
                  <a:ext uri="{FF2B5EF4-FFF2-40B4-BE49-F238E27FC236}">
                    <a16:creationId xmlns:a16="http://schemas.microsoft.com/office/drawing/2014/main" id="{AD7A91F8-0BA5-4131-91B5-D5DF464886E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9251" y="6022447"/>
                <a:ext cx="1054100" cy="407988"/>
              </a:xfrm>
              <a:prstGeom prst="rect">
                <a:avLst/>
              </a:prstGeom>
              <a:solidFill>
                <a:srgbClr val="000000"/>
              </a:solidFill>
            </p:spPr>
          </p:pic>
          <p:pic>
            <p:nvPicPr>
              <p:cNvPr id="28" name="Picture 4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8AD62BE3-3E8D-4C64-9273-8D30C5FCC24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56866" y="6030386"/>
                <a:ext cx="870055" cy="4465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3" descr="Graphical user interface, text&#10;&#10;Description automatically generated with medium confidence">
                <a:extLst>
                  <a:ext uri="{FF2B5EF4-FFF2-40B4-BE49-F238E27FC236}">
                    <a16:creationId xmlns:a16="http://schemas.microsoft.com/office/drawing/2014/main" id="{14A90999-EE6E-478C-A449-A811D509EDA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195" y="5962227"/>
                <a:ext cx="1458615" cy="5689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0" name="Rectangle 5">
                <a:extLst>
                  <a:ext uri="{FF2B5EF4-FFF2-40B4-BE49-F238E27FC236}">
                    <a16:creationId xmlns:a16="http://schemas.microsoft.com/office/drawing/2014/main" id="{DCB974CD-E529-4AC6-8F70-6DA11218F8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492" y="5707642"/>
                <a:ext cx="2196035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Principal Partner 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1" name="Rectangle 5">
                <a:extLst>
                  <a:ext uri="{FF2B5EF4-FFF2-40B4-BE49-F238E27FC236}">
                    <a16:creationId xmlns:a16="http://schemas.microsoft.com/office/drawing/2014/main" id="{D17BF514-8E43-4BD8-9B53-E357ACFEE0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199" y="5703492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Legal advisor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2" name="Rectangle 5">
                <a:extLst>
                  <a:ext uri="{FF2B5EF4-FFF2-40B4-BE49-F238E27FC236}">
                    <a16:creationId xmlns:a16="http://schemas.microsoft.com/office/drawing/2014/main" id="{BF5DD000-97EE-4368-ACA4-DF051F84DC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9512" y="5700496"/>
                <a:ext cx="1953444" cy="2616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Implementation Partners</a:t>
                </a:r>
                <a:endParaRPr kumimoji="0" lang="es-GT" altLang="es-GT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 panose="020B0503030403020204" pitchFamily="34" charset="0"/>
                  <a:ea typeface="Source Sans Pro" panose="020B0503030403020204" pitchFamily="34" charset="0"/>
                  <a:cs typeface="+mn-cs"/>
                </a:endParaRPr>
              </a:p>
            </p:txBody>
          </p:sp>
          <p:sp>
            <p:nvSpPr>
              <p:cNvPr id="33" name="Rectangle 5">
                <a:extLst>
                  <a:ext uri="{FF2B5EF4-FFF2-40B4-BE49-F238E27FC236}">
                    <a16:creationId xmlns:a16="http://schemas.microsoft.com/office/drawing/2014/main" id="{89919253-844D-4135-867E-DD3C1FA754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1098" y="6002136"/>
                <a:ext cx="3906733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Lagos, Nigeria,</a:t>
                </a:r>
              </a:p>
              <a:p>
                <a:pPr marL="0" marR="0" lvl="0" indent="0" algn="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GT" sz="1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ource Sans Pro" panose="020B0503030403020204" pitchFamily="34" charset="0"/>
                    <a:ea typeface="Source Sans Pro" panose="020B0503030403020204" pitchFamily="34" charset="0"/>
                    <a:cs typeface="Arial" panose="020B0604020202020204" pitchFamily="34" charset="0"/>
                  </a:rPr>
                  <a:t>28 September 2021 </a:t>
                </a:r>
              </a:p>
            </p:txBody>
          </p:sp>
        </p:grp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Title 1">
            <a:extLst>
              <a:ext uri="{FF2B5EF4-FFF2-40B4-BE49-F238E27FC236}">
                <a16:creationId xmlns:a16="http://schemas.microsoft.com/office/drawing/2014/main" id="{4ED723C6-7147-410F-9626-0067A4F50DFB}"/>
              </a:ext>
            </a:extLst>
          </p:cNvPr>
          <p:cNvSpPr txBox="1">
            <a:spLocks/>
          </p:cNvSpPr>
          <p:nvPr/>
        </p:nvSpPr>
        <p:spPr>
          <a:xfrm>
            <a:off x="755374" y="1719072"/>
            <a:ext cx="11118177" cy="40064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So, what is the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circular economy?</a:t>
            </a:r>
            <a:b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</a:b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… and how we will turn it into a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dramatic comedy</a:t>
            </a:r>
            <a:endParaRPr kumimoji="0" lang="es-GT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 panose="020B0503030403020204" pitchFamily="34" charset="0"/>
              <a:ea typeface="Source Sans Pro" panose="020B05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654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EDB9B0C-C643-411E-B345-404B3FD04AAD}"/>
              </a:ext>
            </a:extLst>
          </p:cNvPr>
          <p:cNvSpPr txBox="1">
            <a:spLocks/>
          </p:cNvSpPr>
          <p:nvPr/>
        </p:nvSpPr>
        <p:spPr>
          <a:xfrm>
            <a:off x="532831" y="5761003"/>
            <a:ext cx="11340721" cy="734749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BE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918A32-B13E-44AD-87E5-EF14166615BC}"/>
              </a:ext>
            </a:extLst>
          </p:cNvPr>
          <p:cNvGrpSpPr/>
          <p:nvPr/>
        </p:nvGrpSpPr>
        <p:grpSpPr>
          <a:xfrm>
            <a:off x="625195" y="5700496"/>
            <a:ext cx="11052636" cy="830721"/>
            <a:chOff x="625195" y="5700496"/>
            <a:chExt cx="11052636" cy="830721"/>
          </a:xfrm>
        </p:grpSpPr>
        <p:pic>
          <p:nvPicPr>
            <p:cNvPr id="26" name="Picture 1" descr="A picture containing window, building&#10;&#10;Description automatically generated">
              <a:extLst>
                <a:ext uri="{FF2B5EF4-FFF2-40B4-BE49-F238E27FC236}">
                  <a16:creationId xmlns:a16="http://schemas.microsoft.com/office/drawing/2014/main" id="{6B524B6C-0E91-471E-980F-03F50A24A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12" y="6057295"/>
              <a:ext cx="2533453" cy="3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AD7A91F8-0BA5-4131-91B5-D5DF46488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251" y="6022447"/>
              <a:ext cx="1054100" cy="407988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28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AD62BE3-3E8D-4C64-9273-8D30C5FC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66" y="6030386"/>
              <a:ext cx="870055" cy="446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14A90999-EE6E-478C-A449-A811D509E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95" y="5962227"/>
              <a:ext cx="1458615" cy="56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DCB974CD-E529-4AC6-8F70-6DA11218F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92" y="5707642"/>
              <a:ext cx="219603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Principal Partner</a:t>
              </a: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 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D17BF514-8E43-4BD8-9B53-E357ACFE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199" y="5703492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Legal advisor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BF5DD000-97EE-4368-ACA4-DF051F84D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512" y="5700496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Implementation Partners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89919253-844D-4135-867E-DD3C1FA7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1098" y="6002136"/>
              <a:ext cx="39067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Lagos, Nigeria,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28 September 2021 </a:t>
              </a: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5" name="Imagen 4" descr="Diagrama&#10;&#10;Descripción generada automáticamente">
            <a:extLst>
              <a:ext uri="{FF2B5EF4-FFF2-40B4-BE49-F238E27FC236}">
                <a16:creationId xmlns:a16="http://schemas.microsoft.com/office/drawing/2014/main" id="{394E9F78-99A5-4DE4-A677-7DC29BC7FD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37" y="0"/>
            <a:ext cx="8776827" cy="593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99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EDB9B0C-C643-411E-B345-404B3FD04AAD}"/>
              </a:ext>
            </a:extLst>
          </p:cNvPr>
          <p:cNvSpPr txBox="1">
            <a:spLocks/>
          </p:cNvSpPr>
          <p:nvPr/>
        </p:nvSpPr>
        <p:spPr>
          <a:xfrm>
            <a:off x="532831" y="5761003"/>
            <a:ext cx="11340721" cy="734749"/>
          </a:xfrm>
          <a:prstGeom prst="rect">
            <a:avLst/>
          </a:prstGeom>
          <a:solidFill>
            <a:schemeClr val="bg1">
              <a:alpha val="91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BE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83918A32-B13E-44AD-87E5-EF14166615BC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4" name="Imagen 3" descr="Mapa&#10;&#10;Descripción generada automáticamente con confianza baja">
              <a:extLst>
                <a:ext uri="{FF2B5EF4-FFF2-40B4-BE49-F238E27FC236}">
                  <a16:creationId xmlns:a16="http://schemas.microsoft.com/office/drawing/2014/main" id="{48DD7EAF-92B8-4D22-8BD8-B6FCFBFCAF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16" name="Picture 4" descr="A picture containing arrow&#10;&#10;Description automatically generated">
              <a:extLst>
                <a:ext uri="{FF2B5EF4-FFF2-40B4-BE49-F238E27FC236}">
                  <a16:creationId xmlns:a16="http://schemas.microsoft.com/office/drawing/2014/main" id="{B8C6DE28-BDF0-4C83-9AEC-28F0468B41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2178" y="482531"/>
              <a:ext cx="3367858" cy="1413017"/>
            </a:xfrm>
            <a:prstGeom prst="rect">
              <a:avLst/>
            </a:prstGeom>
          </p:spPr>
        </p:pic>
        <p:pic>
          <p:nvPicPr>
            <p:cNvPr id="26" name="Picture 1" descr="A picture containing window, building&#10;&#10;Description automatically generated">
              <a:extLst>
                <a:ext uri="{FF2B5EF4-FFF2-40B4-BE49-F238E27FC236}">
                  <a16:creationId xmlns:a16="http://schemas.microsoft.com/office/drawing/2014/main" id="{6B524B6C-0E91-471E-980F-03F50A24AC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12" y="6057295"/>
              <a:ext cx="2533453" cy="3382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Text, logo&#10;&#10;Description automatically generated">
              <a:extLst>
                <a:ext uri="{FF2B5EF4-FFF2-40B4-BE49-F238E27FC236}">
                  <a16:creationId xmlns:a16="http://schemas.microsoft.com/office/drawing/2014/main" id="{AD7A91F8-0BA5-4131-91B5-D5DF464886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9251" y="6022447"/>
              <a:ext cx="1054100" cy="407988"/>
            </a:xfrm>
            <a:prstGeom prst="rect">
              <a:avLst/>
            </a:prstGeom>
            <a:solidFill>
              <a:srgbClr val="000000"/>
            </a:solidFill>
          </p:spPr>
        </p:pic>
        <p:pic>
          <p:nvPicPr>
            <p:cNvPr id="28" name="Picture 4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AD62BE3-3E8D-4C64-9273-8D30C5FCC2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6866" y="6030386"/>
              <a:ext cx="870055" cy="4465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3" descr="Graphical user interface, text&#10;&#10;Description automatically generated with medium confidence">
              <a:extLst>
                <a:ext uri="{FF2B5EF4-FFF2-40B4-BE49-F238E27FC236}">
                  <a16:creationId xmlns:a16="http://schemas.microsoft.com/office/drawing/2014/main" id="{14A90999-EE6E-478C-A449-A811D509ED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195" y="5962227"/>
              <a:ext cx="1458615" cy="568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" name="Rectangle 5">
              <a:extLst>
                <a:ext uri="{FF2B5EF4-FFF2-40B4-BE49-F238E27FC236}">
                  <a16:creationId xmlns:a16="http://schemas.microsoft.com/office/drawing/2014/main" id="{DCB974CD-E529-4AC6-8F70-6DA11218F8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492" y="5707642"/>
              <a:ext cx="2196035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Principal Partner</a:t>
              </a: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 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1" name="Rectangle 5">
              <a:extLst>
                <a:ext uri="{FF2B5EF4-FFF2-40B4-BE49-F238E27FC236}">
                  <a16:creationId xmlns:a16="http://schemas.microsoft.com/office/drawing/2014/main" id="{D17BF514-8E43-4BD8-9B53-E357ACFEE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0199" y="5703492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s-GT" sz="11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Legal advisor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2" name="Rectangle 5">
              <a:extLst>
                <a:ext uri="{FF2B5EF4-FFF2-40B4-BE49-F238E27FC236}">
                  <a16:creationId xmlns:a16="http://schemas.microsoft.com/office/drawing/2014/main" id="{BF5DD000-97EE-4368-ACA4-DF051F84DC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9512" y="5700496"/>
              <a:ext cx="1953444" cy="261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1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Implementation Partners</a:t>
              </a:r>
              <a:endParaRPr kumimoji="0" lang="es-GT" altLang="es-GT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endParaRP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89919253-844D-4135-867E-DD3C1FA75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1098" y="6002136"/>
              <a:ext cx="3906733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Lagos, Nigeria,</a:t>
              </a:r>
            </a:p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s-GT" sz="1200" dirty="0">
                  <a:latin typeface="Source Sans Pro" panose="020B0503030403020204" pitchFamily="34" charset="0"/>
                  <a:ea typeface="Source Sans Pro" panose="020B0503030403020204" pitchFamily="34" charset="0"/>
                  <a:cs typeface="Arial" panose="020B0604020202020204" pitchFamily="34" charset="0"/>
                </a:rPr>
                <a:t>28 September 2021 </a:t>
              </a:r>
            </a:p>
          </p:txBody>
        </p:sp>
        <p:cxnSp>
          <p:nvCxnSpPr>
            <p:cNvPr id="34" name="Conector recto 33">
              <a:extLst>
                <a:ext uri="{FF2B5EF4-FFF2-40B4-BE49-F238E27FC236}">
                  <a16:creationId xmlns:a16="http://schemas.microsoft.com/office/drawing/2014/main" id="{8FCBDBA5-801F-4C31-A32A-ACCE931369DD}"/>
                </a:ext>
              </a:extLst>
            </p:cNvPr>
            <p:cNvCxnSpPr>
              <a:cxnSpLocks/>
            </p:cNvCxnSpPr>
            <p:nvPr/>
          </p:nvCxnSpPr>
          <p:spPr>
            <a:xfrm>
              <a:off x="625195" y="5949510"/>
              <a:ext cx="11052636" cy="25654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Subtitle 2">
            <a:extLst>
              <a:ext uri="{FF2B5EF4-FFF2-40B4-BE49-F238E27FC236}">
                <a16:creationId xmlns:a16="http://schemas.microsoft.com/office/drawing/2014/main" id="{A4AC76D7-7385-4DBD-AD2B-C2D9980FA493}"/>
              </a:ext>
            </a:extLst>
          </p:cNvPr>
          <p:cNvSpPr txBox="1">
            <a:spLocks/>
          </p:cNvSpPr>
          <p:nvPr/>
        </p:nvSpPr>
        <p:spPr>
          <a:xfrm>
            <a:off x="625195" y="1616432"/>
            <a:ext cx="11566805" cy="1413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From theory to storytelling: </a:t>
            </a:r>
          </a:p>
          <a:p>
            <a:pPr marL="0" indent="0">
              <a:buNone/>
            </a:pPr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four stories about how </a:t>
            </a:r>
            <a:r>
              <a:rPr lang="en-US" b="1" dirty="0">
                <a:solidFill>
                  <a:srgbClr val="F27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Ci</a:t>
            </a:r>
            <a:r>
              <a:rPr lang="en-US" b="1" dirty="0">
                <a:solidFill>
                  <a:srgbClr val="FDAF17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rc</a:t>
            </a:r>
            <a:r>
              <a:rPr lang="en-US" b="1" dirty="0">
                <a:solidFill>
                  <a:srgbClr val="7BAFFD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ul</a:t>
            </a:r>
            <a:r>
              <a:rPr lang="en-US" b="1" dirty="0">
                <a:solidFill>
                  <a:srgbClr val="3081FC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ar</a:t>
            </a:r>
            <a:r>
              <a:rPr lang="en-US" b="1" dirty="0">
                <a:solidFill>
                  <a:srgbClr val="E13CE6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thinking</a:t>
            </a:r>
            <a:r>
              <a:rPr lang="en-US" b="1" dirty="0">
                <a:latin typeface="Source Sans Pro" panose="020B0503030403020204" pitchFamily="34" charset="0"/>
                <a:ea typeface="Source Sans Pro" panose="020B0503030403020204" pitchFamily="34" charset="0"/>
              </a:rPr>
              <a:t> succeeds …</a:t>
            </a:r>
            <a:endParaRPr lang="en-BE" b="1" dirty="0">
              <a:solidFill>
                <a:srgbClr val="3081FC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+mj-cs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AAE387A-5819-460D-8D5F-3D73F05901AC}"/>
              </a:ext>
            </a:extLst>
          </p:cNvPr>
          <p:cNvSpPr txBox="1"/>
          <p:nvPr/>
        </p:nvSpPr>
        <p:spPr>
          <a:xfrm>
            <a:off x="806719" y="3029959"/>
            <a:ext cx="10987716" cy="225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1. Pineapple leather</a:t>
            </a:r>
            <a:b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2. From mobile phones to e-waste, to Lagos, and back to France’s repairability index</a:t>
            </a:r>
            <a:b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3. From mass timber as a resource to building with straw bales </a:t>
            </a:r>
            <a:b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</a:br>
            <a:r>
              <a:rPr lang="en-US" sz="24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4. Industrial symbiosis and the waste hierarchy </a:t>
            </a:r>
            <a:endParaRPr lang="es-GT" sz="2400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4790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509</Words>
  <Application>Microsoft Office PowerPoint</Application>
  <PresentationFormat>Widescreen</PresentationFormat>
  <Paragraphs>158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Source Sans Pro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z_xhxehk9r@univie.onmicrosoft.com</dc:creator>
  <cp:lastModifiedBy>Soren Bauer</cp:lastModifiedBy>
  <cp:revision>8</cp:revision>
  <dcterms:created xsi:type="dcterms:W3CDTF">2021-09-23T08:10:12Z</dcterms:created>
  <dcterms:modified xsi:type="dcterms:W3CDTF">2021-09-23T22:20:39Z</dcterms:modified>
</cp:coreProperties>
</file>